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7" r:id="rId3"/>
    <p:sldId id="258" r:id="rId4"/>
    <p:sldId id="259" r:id="rId5"/>
    <p:sldId id="268" r:id="rId6"/>
    <p:sldId id="269" r:id="rId7"/>
    <p:sldId id="262" r:id="rId8"/>
    <p:sldId id="263" r:id="rId9"/>
    <p:sldId id="264" r:id="rId10"/>
    <p:sldId id="270" r:id="rId11"/>
    <p:sldId id="266" r:id="rId12"/>
    <p:sldId id="267" r:id="rId13"/>
  </p:sldIdLst>
  <p:sldSz cx="12192000" cy="9144000"/>
  <p:notesSz cx="6858000" cy="9144000"/>
  <p:defaultTextStyle>
    <a:defPPr>
      <a:defRPr lang="ar-SY"/>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6F67"/>
    <a:srgbClr val="01988C"/>
    <a:srgbClr val="A85577"/>
    <a:srgbClr val="5DE0C3"/>
    <a:srgbClr val="719AEB"/>
    <a:srgbClr val="009288"/>
    <a:srgbClr val="FDCE59"/>
    <a:srgbClr val="F86B39"/>
    <a:srgbClr val="FFEEEA"/>
    <a:srgbClr val="006E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94660"/>
  </p:normalViewPr>
  <p:slideViewPr>
    <p:cSldViewPr>
      <p:cViewPr varScale="1">
        <p:scale>
          <a:sx n="55" d="100"/>
          <a:sy n="55" d="100"/>
        </p:scale>
        <p:origin x="1314" y="42"/>
      </p:cViewPr>
      <p:guideLst>
        <p:guide orient="horz" pos="288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شريحة عنوان">
    <p:spTree>
      <p:nvGrpSpPr>
        <p:cNvPr id="1" name=""/>
        <p:cNvGrpSpPr/>
        <p:nvPr/>
      </p:nvGrpSpPr>
      <p:grpSpPr>
        <a:xfrm>
          <a:off x="0" y="0"/>
          <a:ext cx="0" cy="0"/>
          <a:chOff x="0" y="0"/>
          <a:chExt cx="0" cy="0"/>
        </a:xfrm>
      </p:grpSpPr>
      <p:sp>
        <p:nvSpPr>
          <p:cNvPr id="2" name="عنوان 1"/>
          <p:cNvSpPr>
            <a:spLocks noGrp="1"/>
          </p:cNvSpPr>
          <p:nvPr>
            <p:ph type="ctrTitle"/>
          </p:nvPr>
        </p:nvSpPr>
        <p:spPr>
          <a:xfrm>
            <a:off x="914400" y="2840569"/>
            <a:ext cx="10363200" cy="1960033"/>
          </a:xfrm>
        </p:spPr>
        <p:txBody>
          <a:bodyPr/>
          <a:lstStyle/>
          <a:p>
            <a:r>
              <a:rPr lang="ar-SA"/>
              <a:t>انقر لتحرير نمط العنوان الرئيسي</a:t>
            </a:r>
            <a:endParaRPr lang="ar-SY"/>
          </a:p>
        </p:txBody>
      </p:sp>
      <p:sp>
        <p:nvSpPr>
          <p:cNvPr id="3" name="عنوان فرعي 2"/>
          <p:cNvSpPr>
            <a:spLocks noGrp="1"/>
          </p:cNvSpPr>
          <p:nvPr>
            <p:ph type="subTitle" idx="1"/>
          </p:nvPr>
        </p:nvSpPr>
        <p:spPr>
          <a:xfrm>
            <a:off x="1828800" y="5181600"/>
            <a:ext cx="85344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ar-SA"/>
              <a:t>انقر لتحرير نمط العنوان الثانوي الرئيسي</a:t>
            </a:r>
            <a:endParaRPr lang="ar-SY"/>
          </a:p>
        </p:txBody>
      </p:sp>
      <p:sp>
        <p:nvSpPr>
          <p:cNvPr id="4" name="عنصر نائب للتاريخ 3"/>
          <p:cNvSpPr>
            <a:spLocks noGrp="1"/>
          </p:cNvSpPr>
          <p:nvPr>
            <p:ph type="dt" sz="half" idx="10"/>
          </p:nvPr>
        </p:nvSpPr>
        <p:spPr/>
        <p:txBody>
          <a:bodyPr/>
          <a:lstStyle/>
          <a:p>
            <a:fld id="{2A2C85AB-77D2-485B-A940-EBABA687A3E2}" type="datetimeFigureOut">
              <a:rPr lang="ar-SY" smtClean="0"/>
              <a:t>30/11/1442</a:t>
            </a:fld>
            <a:endParaRPr lang="ar-SY"/>
          </a:p>
        </p:txBody>
      </p:sp>
      <p:sp>
        <p:nvSpPr>
          <p:cNvPr id="5" name="عنصر نائب للتذييل 4"/>
          <p:cNvSpPr>
            <a:spLocks noGrp="1"/>
          </p:cNvSpPr>
          <p:nvPr>
            <p:ph type="ftr" sz="quarter" idx="11"/>
          </p:nvPr>
        </p:nvSpPr>
        <p:spPr/>
        <p:txBody>
          <a:bodyPr/>
          <a:lstStyle/>
          <a:p>
            <a:endParaRPr lang="ar-SY"/>
          </a:p>
        </p:txBody>
      </p:sp>
      <p:sp>
        <p:nvSpPr>
          <p:cNvPr id="6" name="عنصر نائب لرقم الشريحة 5"/>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904910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lang="ar-SA"/>
              <a:t>انقر لتحرير نمط العنوان الرئيسي</a:t>
            </a:r>
            <a:endParaRPr lang="ar-SY"/>
          </a:p>
        </p:txBody>
      </p:sp>
      <p:sp>
        <p:nvSpPr>
          <p:cNvPr id="3" name="عنصر نائب للعنوان العمودي 2"/>
          <p:cNvSpPr>
            <a:spLocks noGrp="1"/>
          </p:cNvSpPr>
          <p:nvPr>
            <p:ph type="body" orient="vert" idx="1"/>
          </p:nvPr>
        </p:nvSpPr>
        <p:spPr/>
        <p:txBody>
          <a:bodyPr vert="eaVert"/>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تاريخ 3"/>
          <p:cNvSpPr>
            <a:spLocks noGrp="1"/>
          </p:cNvSpPr>
          <p:nvPr>
            <p:ph type="dt" sz="half" idx="10"/>
          </p:nvPr>
        </p:nvSpPr>
        <p:spPr/>
        <p:txBody>
          <a:bodyPr/>
          <a:lstStyle/>
          <a:p>
            <a:fld id="{2A2C85AB-77D2-485B-A940-EBABA687A3E2}" type="datetimeFigureOut">
              <a:rPr lang="ar-SY" smtClean="0"/>
              <a:t>30/11/1442</a:t>
            </a:fld>
            <a:endParaRPr lang="ar-SY"/>
          </a:p>
        </p:txBody>
      </p:sp>
      <p:sp>
        <p:nvSpPr>
          <p:cNvPr id="5" name="عنصر نائب للتذييل 4"/>
          <p:cNvSpPr>
            <a:spLocks noGrp="1"/>
          </p:cNvSpPr>
          <p:nvPr>
            <p:ph type="ftr" sz="quarter" idx="11"/>
          </p:nvPr>
        </p:nvSpPr>
        <p:spPr/>
        <p:txBody>
          <a:bodyPr/>
          <a:lstStyle/>
          <a:p>
            <a:endParaRPr lang="ar-SY"/>
          </a:p>
        </p:txBody>
      </p:sp>
      <p:sp>
        <p:nvSpPr>
          <p:cNvPr id="6" name="عنصر نائب لرقم الشريحة 5"/>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424981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2" name="عنوان عمودي 1"/>
          <p:cNvSpPr>
            <a:spLocks noGrp="1"/>
          </p:cNvSpPr>
          <p:nvPr>
            <p:ph type="title" orient="vert"/>
          </p:nvPr>
        </p:nvSpPr>
        <p:spPr>
          <a:xfrm>
            <a:off x="8839200" y="366186"/>
            <a:ext cx="2743200" cy="7802033"/>
          </a:xfrm>
        </p:spPr>
        <p:txBody>
          <a:bodyPr vert="eaVert"/>
          <a:lstStyle/>
          <a:p>
            <a:r>
              <a:rPr lang="ar-SA"/>
              <a:t>انقر لتحرير نمط العنوان الرئيسي</a:t>
            </a:r>
            <a:endParaRPr lang="ar-SY"/>
          </a:p>
        </p:txBody>
      </p:sp>
      <p:sp>
        <p:nvSpPr>
          <p:cNvPr id="3" name="عنصر نائب للعنوان العمودي 2"/>
          <p:cNvSpPr>
            <a:spLocks noGrp="1"/>
          </p:cNvSpPr>
          <p:nvPr>
            <p:ph type="body" orient="vert" idx="1"/>
          </p:nvPr>
        </p:nvSpPr>
        <p:spPr>
          <a:xfrm>
            <a:off x="609600" y="366186"/>
            <a:ext cx="8026400" cy="7802033"/>
          </a:xfrm>
        </p:spPr>
        <p:txBody>
          <a:bodyPr vert="eaVert"/>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تاريخ 3"/>
          <p:cNvSpPr>
            <a:spLocks noGrp="1"/>
          </p:cNvSpPr>
          <p:nvPr>
            <p:ph type="dt" sz="half" idx="10"/>
          </p:nvPr>
        </p:nvSpPr>
        <p:spPr/>
        <p:txBody>
          <a:bodyPr/>
          <a:lstStyle/>
          <a:p>
            <a:fld id="{2A2C85AB-77D2-485B-A940-EBABA687A3E2}" type="datetimeFigureOut">
              <a:rPr lang="ar-SY" smtClean="0"/>
              <a:t>30/11/1442</a:t>
            </a:fld>
            <a:endParaRPr lang="ar-SY"/>
          </a:p>
        </p:txBody>
      </p:sp>
      <p:sp>
        <p:nvSpPr>
          <p:cNvPr id="5" name="عنصر نائب للتذييل 4"/>
          <p:cNvSpPr>
            <a:spLocks noGrp="1"/>
          </p:cNvSpPr>
          <p:nvPr>
            <p:ph type="ftr" sz="quarter" idx="11"/>
          </p:nvPr>
        </p:nvSpPr>
        <p:spPr/>
        <p:txBody>
          <a:bodyPr/>
          <a:lstStyle/>
          <a:p>
            <a:endParaRPr lang="ar-SY"/>
          </a:p>
        </p:txBody>
      </p:sp>
      <p:sp>
        <p:nvSpPr>
          <p:cNvPr id="6" name="عنصر نائب لرقم الشريحة 5"/>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1214746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lang="ar-SA"/>
              <a:t>انقر لتحرير نمط العنوان الرئيسي</a:t>
            </a:r>
            <a:endParaRPr lang="ar-SY"/>
          </a:p>
        </p:txBody>
      </p:sp>
      <p:sp>
        <p:nvSpPr>
          <p:cNvPr id="3" name="عنصر نائب للمحتوى 2"/>
          <p:cNvSpPr>
            <a:spLocks noGrp="1"/>
          </p:cNvSpPr>
          <p:nvPr>
            <p:ph idx="1"/>
          </p:nvPr>
        </p:nvSpPr>
        <p:spPr/>
        <p:txBody>
          <a:body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تاريخ 3"/>
          <p:cNvSpPr>
            <a:spLocks noGrp="1"/>
          </p:cNvSpPr>
          <p:nvPr>
            <p:ph type="dt" sz="half" idx="10"/>
          </p:nvPr>
        </p:nvSpPr>
        <p:spPr/>
        <p:txBody>
          <a:bodyPr/>
          <a:lstStyle/>
          <a:p>
            <a:fld id="{2A2C85AB-77D2-485B-A940-EBABA687A3E2}" type="datetimeFigureOut">
              <a:rPr lang="ar-SY" smtClean="0"/>
              <a:t>30/11/1442</a:t>
            </a:fld>
            <a:endParaRPr lang="ar-SY"/>
          </a:p>
        </p:txBody>
      </p:sp>
      <p:sp>
        <p:nvSpPr>
          <p:cNvPr id="5" name="عنصر نائب للتذييل 4"/>
          <p:cNvSpPr>
            <a:spLocks noGrp="1"/>
          </p:cNvSpPr>
          <p:nvPr>
            <p:ph type="ftr" sz="quarter" idx="11"/>
          </p:nvPr>
        </p:nvSpPr>
        <p:spPr/>
        <p:txBody>
          <a:bodyPr/>
          <a:lstStyle/>
          <a:p>
            <a:endParaRPr lang="ar-SY"/>
          </a:p>
        </p:txBody>
      </p:sp>
      <p:sp>
        <p:nvSpPr>
          <p:cNvPr id="6" name="عنصر نائب لرقم الشريحة 5"/>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28061002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عنوان المقطع">
    <p:spTree>
      <p:nvGrpSpPr>
        <p:cNvPr id="1" name=""/>
        <p:cNvGrpSpPr/>
        <p:nvPr/>
      </p:nvGrpSpPr>
      <p:grpSpPr>
        <a:xfrm>
          <a:off x="0" y="0"/>
          <a:ext cx="0" cy="0"/>
          <a:chOff x="0" y="0"/>
          <a:chExt cx="0" cy="0"/>
        </a:xfrm>
      </p:grpSpPr>
      <p:sp>
        <p:nvSpPr>
          <p:cNvPr id="2" name="عنوان 1"/>
          <p:cNvSpPr>
            <a:spLocks noGrp="1"/>
          </p:cNvSpPr>
          <p:nvPr>
            <p:ph type="title"/>
          </p:nvPr>
        </p:nvSpPr>
        <p:spPr>
          <a:xfrm>
            <a:off x="963084" y="5875867"/>
            <a:ext cx="10363200" cy="1816100"/>
          </a:xfrm>
        </p:spPr>
        <p:txBody>
          <a:bodyPr anchor="t"/>
          <a:lstStyle>
            <a:lvl1pPr algn="r">
              <a:defRPr sz="4000" b="1" cap="all"/>
            </a:lvl1pPr>
          </a:lstStyle>
          <a:p>
            <a:r>
              <a:rPr lang="ar-SA"/>
              <a:t>انقر لتحرير نمط العنوان الرئيسي</a:t>
            </a:r>
            <a:endParaRPr lang="ar-SY"/>
          </a:p>
        </p:txBody>
      </p:sp>
      <p:sp>
        <p:nvSpPr>
          <p:cNvPr id="3" name="عنصر نائب للنص 2"/>
          <p:cNvSpPr>
            <a:spLocks noGrp="1"/>
          </p:cNvSpPr>
          <p:nvPr>
            <p:ph type="body" idx="1"/>
          </p:nvPr>
        </p:nvSpPr>
        <p:spPr>
          <a:xfrm>
            <a:off x="963084" y="3875619"/>
            <a:ext cx="103632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النص الرئيسي</a:t>
            </a:r>
          </a:p>
        </p:txBody>
      </p:sp>
      <p:sp>
        <p:nvSpPr>
          <p:cNvPr id="4" name="عنصر نائب للتاريخ 3"/>
          <p:cNvSpPr>
            <a:spLocks noGrp="1"/>
          </p:cNvSpPr>
          <p:nvPr>
            <p:ph type="dt" sz="half" idx="10"/>
          </p:nvPr>
        </p:nvSpPr>
        <p:spPr/>
        <p:txBody>
          <a:bodyPr/>
          <a:lstStyle/>
          <a:p>
            <a:fld id="{2A2C85AB-77D2-485B-A940-EBABA687A3E2}" type="datetimeFigureOut">
              <a:rPr lang="ar-SY" smtClean="0"/>
              <a:t>30/11/1442</a:t>
            </a:fld>
            <a:endParaRPr lang="ar-SY"/>
          </a:p>
        </p:txBody>
      </p:sp>
      <p:sp>
        <p:nvSpPr>
          <p:cNvPr id="5" name="عنصر نائب للتذييل 4"/>
          <p:cNvSpPr>
            <a:spLocks noGrp="1"/>
          </p:cNvSpPr>
          <p:nvPr>
            <p:ph type="ftr" sz="quarter" idx="11"/>
          </p:nvPr>
        </p:nvSpPr>
        <p:spPr/>
        <p:txBody>
          <a:bodyPr/>
          <a:lstStyle/>
          <a:p>
            <a:endParaRPr lang="ar-SY"/>
          </a:p>
        </p:txBody>
      </p:sp>
      <p:sp>
        <p:nvSpPr>
          <p:cNvPr id="6" name="عنصر نائب لرقم الشريحة 5"/>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1699351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محتويين">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lang="ar-SA"/>
              <a:t>انقر لتحرير نمط العنوان الرئيسي</a:t>
            </a:r>
            <a:endParaRPr lang="ar-SY"/>
          </a:p>
        </p:txBody>
      </p:sp>
      <p:sp>
        <p:nvSpPr>
          <p:cNvPr id="3" name="عنصر نائب للمحتوى 2"/>
          <p:cNvSpPr>
            <a:spLocks noGrp="1"/>
          </p:cNvSpPr>
          <p:nvPr>
            <p:ph sz="half" idx="1"/>
          </p:nvPr>
        </p:nvSpPr>
        <p:spPr>
          <a:xfrm>
            <a:off x="609600" y="2133602"/>
            <a:ext cx="538480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محتوى 3"/>
          <p:cNvSpPr>
            <a:spLocks noGrp="1"/>
          </p:cNvSpPr>
          <p:nvPr>
            <p:ph sz="half" idx="2"/>
          </p:nvPr>
        </p:nvSpPr>
        <p:spPr>
          <a:xfrm>
            <a:off x="6197600" y="2133602"/>
            <a:ext cx="538480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5" name="عنصر نائب للتاريخ 4"/>
          <p:cNvSpPr>
            <a:spLocks noGrp="1"/>
          </p:cNvSpPr>
          <p:nvPr>
            <p:ph type="dt" sz="half" idx="10"/>
          </p:nvPr>
        </p:nvSpPr>
        <p:spPr/>
        <p:txBody>
          <a:bodyPr/>
          <a:lstStyle/>
          <a:p>
            <a:fld id="{2A2C85AB-77D2-485B-A940-EBABA687A3E2}" type="datetimeFigureOut">
              <a:rPr lang="ar-SY" smtClean="0"/>
              <a:t>30/11/1442</a:t>
            </a:fld>
            <a:endParaRPr lang="ar-SY"/>
          </a:p>
        </p:txBody>
      </p:sp>
      <p:sp>
        <p:nvSpPr>
          <p:cNvPr id="6" name="عنصر نائب للتذييل 5"/>
          <p:cNvSpPr>
            <a:spLocks noGrp="1"/>
          </p:cNvSpPr>
          <p:nvPr>
            <p:ph type="ftr" sz="quarter" idx="11"/>
          </p:nvPr>
        </p:nvSpPr>
        <p:spPr/>
        <p:txBody>
          <a:bodyPr/>
          <a:lstStyle/>
          <a:p>
            <a:endParaRPr lang="ar-SY"/>
          </a:p>
        </p:txBody>
      </p:sp>
      <p:sp>
        <p:nvSpPr>
          <p:cNvPr id="7" name="عنصر نائب لرقم الشريحة 6"/>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2396544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lvl1pPr>
              <a:defRPr/>
            </a:lvl1pPr>
          </a:lstStyle>
          <a:p>
            <a:r>
              <a:rPr lang="ar-SA"/>
              <a:t>انقر لتحرير نمط العنوان الرئيسي</a:t>
            </a:r>
            <a:endParaRPr lang="ar-SY"/>
          </a:p>
        </p:txBody>
      </p:sp>
      <p:sp>
        <p:nvSpPr>
          <p:cNvPr id="3" name="عنصر نائب للنص 2"/>
          <p:cNvSpPr>
            <a:spLocks noGrp="1"/>
          </p:cNvSpPr>
          <p:nvPr>
            <p:ph type="body" idx="1"/>
          </p:nvPr>
        </p:nvSpPr>
        <p:spPr>
          <a:xfrm>
            <a:off x="609601" y="2046817"/>
            <a:ext cx="5386917"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النص الرئيسي</a:t>
            </a:r>
          </a:p>
        </p:txBody>
      </p:sp>
      <p:sp>
        <p:nvSpPr>
          <p:cNvPr id="4" name="عنصر نائب للمحتوى 3"/>
          <p:cNvSpPr>
            <a:spLocks noGrp="1"/>
          </p:cNvSpPr>
          <p:nvPr>
            <p:ph sz="half" idx="2"/>
          </p:nvPr>
        </p:nvSpPr>
        <p:spPr>
          <a:xfrm>
            <a:off x="609601" y="2899833"/>
            <a:ext cx="5386917"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5" name="عنصر نائب للنص 4"/>
          <p:cNvSpPr>
            <a:spLocks noGrp="1"/>
          </p:cNvSpPr>
          <p:nvPr>
            <p:ph type="body" sz="quarter" idx="3"/>
          </p:nvPr>
        </p:nvSpPr>
        <p:spPr>
          <a:xfrm>
            <a:off x="6193368" y="2046817"/>
            <a:ext cx="5389033"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النص الرئيسي</a:t>
            </a:r>
          </a:p>
        </p:txBody>
      </p:sp>
      <p:sp>
        <p:nvSpPr>
          <p:cNvPr id="6" name="عنصر نائب للمحتوى 5"/>
          <p:cNvSpPr>
            <a:spLocks noGrp="1"/>
          </p:cNvSpPr>
          <p:nvPr>
            <p:ph sz="quarter" idx="4"/>
          </p:nvPr>
        </p:nvSpPr>
        <p:spPr>
          <a:xfrm>
            <a:off x="6193368" y="2899833"/>
            <a:ext cx="5389033"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7" name="عنصر نائب للتاريخ 6"/>
          <p:cNvSpPr>
            <a:spLocks noGrp="1"/>
          </p:cNvSpPr>
          <p:nvPr>
            <p:ph type="dt" sz="half" idx="10"/>
          </p:nvPr>
        </p:nvSpPr>
        <p:spPr/>
        <p:txBody>
          <a:bodyPr/>
          <a:lstStyle/>
          <a:p>
            <a:fld id="{2A2C85AB-77D2-485B-A940-EBABA687A3E2}" type="datetimeFigureOut">
              <a:rPr lang="ar-SY" smtClean="0"/>
              <a:t>30/11/1442</a:t>
            </a:fld>
            <a:endParaRPr lang="ar-SY"/>
          </a:p>
        </p:txBody>
      </p:sp>
      <p:sp>
        <p:nvSpPr>
          <p:cNvPr id="8" name="عنصر نائب للتذييل 7"/>
          <p:cNvSpPr>
            <a:spLocks noGrp="1"/>
          </p:cNvSpPr>
          <p:nvPr>
            <p:ph type="ftr" sz="quarter" idx="11"/>
          </p:nvPr>
        </p:nvSpPr>
        <p:spPr/>
        <p:txBody>
          <a:bodyPr/>
          <a:lstStyle/>
          <a:p>
            <a:endParaRPr lang="ar-SY"/>
          </a:p>
        </p:txBody>
      </p:sp>
      <p:sp>
        <p:nvSpPr>
          <p:cNvPr id="9" name="عنصر نائب لرقم الشريحة 8"/>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42883455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lang="ar-SA"/>
              <a:t>انقر لتحرير نمط العنوان الرئيسي</a:t>
            </a:r>
            <a:endParaRPr lang="ar-SY"/>
          </a:p>
        </p:txBody>
      </p:sp>
      <p:sp>
        <p:nvSpPr>
          <p:cNvPr id="3" name="عنصر نائب للتاريخ 2"/>
          <p:cNvSpPr>
            <a:spLocks noGrp="1"/>
          </p:cNvSpPr>
          <p:nvPr>
            <p:ph type="dt" sz="half" idx="10"/>
          </p:nvPr>
        </p:nvSpPr>
        <p:spPr/>
        <p:txBody>
          <a:bodyPr/>
          <a:lstStyle/>
          <a:p>
            <a:fld id="{2A2C85AB-77D2-485B-A940-EBABA687A3E2}" type="datetimeFigureOut">
              <a:rPr lang="ar-SY" smtClean="0"/>
              <a:t>30/11/1442</a:t>
            </a:fld>
            <a:endParaRPr lang="ar-SY"/>
          </a:p>
        </p:txBody>
      </p:sp>
      <p:sp>
        <p:nvSpPr>
          <p:cNvPr id="4" name="عنصر نائب للتذييل 3"/>
          <p:cNvSpPr>
            <a:spLocks noGrp="1"/>
          </p:cNvSpPr>
          <p:nvPr>
            <p:ph type="ftr" sz="quarter" idx="11"/>
          </p:nvPr>
        </p:nvSpPr>
        <p:spPr/>
        <p:txBody>
          <a:bodyPr/>
          <a:lstStyle/>
          <a:p>
            <a:endParaRPr lang="ar-SY"/>
          </a:p>
        </p:txBody>
      </p:sp>
      <p:sp>
        <p:nvSpPr>
          <p:cNvPr id="5" name="عنصر نائب لرقم الشريحة 4"/>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1158735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عنصر نائب للتاريخ 1"/>
          <p:cNvSpPr>
            <a:spLocks noGrp="1"/>
          </p:cNvSpPr>
          <p:nvPr>
            <p:ph type="dt" sz="half" idx="10"/>
          </p:nvPr>
        </p:nvSpPr>
        <p:spPr/>
        <p:txBody>
          <a:bodyPr/>
          <a:lstStyle/>
          <a:p>
            <a:fld id="{2A2C85AB-77D2-485B-A940-EBABA687A3E2}" type="datetimeFigureOut">
              <a:rPr lang="ar-SY" smtClean="0"/>
              <a:t>30/11/1442</a:t>
            </a:fld>
            <a:endParaRPr lang="ar-SY"/>
          </a:p>
        </p:txBody>
      </p:sp>
      <p:sp>
        <p:nvSpPr>
          <p:cNvPr id="3" name="عنصر نائب للتذييل 2"/>
          <p:cNvSpPr>
            <a:spLocks noGrp="1"/>
          </p:cNvSpPr>
          <p:nvPr>
            <p:ph type="ftr" sz="quarter" idx="11"/>
          </p:nvPr>
        </p:nvSpPr>
        <p:spPr/>
        <p:txBody>
          <a:bodyPr/>
          <a:lstStyle/>
          <a:p>
            <a:endParaRPr lang="ar-SY"/>
          </a:p>
        </p:txBody>
      </p:sp>
      <p:sp>
        <p:nvSpPr>
          <p:cNvPr id="4" name="عنصر نائب لرقم الشريحة 3"/>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914125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محتوى ذو تسمية توضيحية">
    <p:spTree>
      <p:nvGrpSpPr>
        <p:cNvPr id="1" name=""/>
        <p:cNvGrpSpPr/>
        <p:nvPr/>
      </p:nvGrpSpPr>
      <p:grpSpPr>
        <a:xfrm>
          <a:off x="0" y="0"/>
          <a:ext cx="0" cy="0"/>
          <a:chOff x="0" y="0"/>
          <a:chExt cx="0" cy="0"/>
        </a:xfrm>
      </p:grpSpPr>
      <p:sp>
        <p:nvSpPr>
          <p:cNvPr id="2" name="عنوان 1"/>
          <p:cNvSpPr>
            <a:spLocks noGrp="1"/>
          </p:cNvSpPr>
          <p:nvPr>
            <p:ph type="title"/>
          </p:nvPr>
        </p:nvSpPr>
        <p:spPr>
          <a:xfrm>
            <a:off x="609601" y="364067"/>
            <a:ext cx="4011084" cy="1549400"/>
          </a:xfrm>
        </p:spPr>
        <p:txBody>
          <a:bodyPr anchor="b"/>
          <a:lstStyle>
            <a:lvl1pPr algn="r">
              <a:defRPr sz="2000" b="1"/>
            </a:lvl1pPr>
          </a:lstStyle>
          <a:p>
            <a:r>
              <a:rPr lang="ar-SA"/>
              <a:t>انقر لتحرير نمط العنوان الرئيسي</a:t>
            </a:r>
            <a:endParaRPr lang="ar-SY"/>
          </a:p>
        </p:txBody>
      </p:sp>
      <p:sp>
        <p:nvSpPr>
          <p:cNvPr id="3" name="عنصر نائب للمحتوى 2"/>
          <p:cNvSpPr>
            <a:spLocks noGrp="1"/>
          </p:cNvSpPr>
          <p:nvPr>
            <p:ph idx="1"/>
          </p:nvPr>
        </p:nvSpPr>
        <p:spPr>
          <a:xfrm>
            <a:off x="4766733" y="364068"/>
            <a:ext cx="6815668"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نص 3"/>
          <p:cNvSpPr>
            <a:spLocks noGrp="1"/>
          </p:cNvSpPr>
          <p:nvPr>
            <p:ph type="body" sz="half" idx="2"/>
          </p:nvPr>
        </p:nvSpPr>
        <p:spPr>
          <a:xfrm>
            <a:off x="609601" y="1913468"/>
            <a:ext cx="4011084"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النص الرئيسي</a:t>
            </a:r>
          </a:p>
        </p:txBody>
      </p:sp>
      <p:sp>
        <p:nvSpPr>
          <p:cNvPr id="5" name="عنصر نائب للتاريخ 4"/>
          <p:cNvSpPr>
            <a:spLocks noGrp="1"/>
          </p:cNvSpPr>
          <p:nvPr>
            <p:ph type="dt" sz="half" idx="10"/>
          </p:nvPr>
        </p:nvSpPr>
        <p:spPr/>
        <p:txBody>
          <a:bodyPr/>
          <a:lstStyle/>
          <a:p>
            <a:fld id="{2A2C85AB-77D2-485B-A940-EBABA687A3E2}" type="datetimeFigureOut">
              <a:rPr lang="ar-SY" smtClean="0"/>
              <a:t>30/11/1442</a:t>
            </a:fld>
            <a:endParaRPr lang="ar-SY"/>
          </a:p>
        </p:txBody>
      </p:sp>
      <p:sp>
        <p:nvSpPr>
          <p:cNvPr id="6" name="عنصر نائب للتذييل 5"/>
          <p:cNvSpPr>
            <a:spLocks noGrp="1"/>
          </p:cNvSpPr>
          <p:nvPr>
            <p:ph type="ftr" sz="quarter" idx="11"/>
          </p:nvPr>
        </p:nvSpPr>
        <p:spPr/>
        <p:txBody>
          <a:bodyPr/>
          <a:lstStyle/>
          <a:p>
            <a:endParaRPr lang="ar-SY"/>
          </a:p>
        </p:txBody>
      </p:sp>
      <p:sp>
        <p:nvSpPr>
          <p:cNvPr id="7" name="عنصر نائب لرقم الشريحة 6"/>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2045378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صورة ذو تسمية توضيحية">
    <p:spTree>
      <p:nvGrpSpPr>
        <p:cNvPr id="1" name=""/>
        <p:cNvGrpSpPr/>
        <p:nvPr/>
      </p:nvGrpSpPr>
      <p:grpSpPr>
        <a:xfrm>
          <a:off x="0" y="0"/>
          <a:ext cx="0" cy="0"/>
          <a:chOff x="0" y="0"/>
          <a:chExt cx="0" cy="0"/>
        </a:xfrm>
      </p:grpSpPr>
      <p:sp>
        <p:nvSpPr>
          <p:cNvPr id="2" name="عنوان 1"/>
          <p:cNvSpPr>
            <a:spLocks noGrp="1"/>
          </p:cNvSpPr>
          <p:nvPr>
            <p:ph type="title"/>
          </p:nvPr>
        </p:nvSpPr>
        <p:spPr>
          <a:xfrm>
            <a:off x="2389717" y="6400801"/>
            <a:ext cx="7315200" cy="755651"/>
          </a:xfrm>
        </p:spPr>
        <p:txBody>
          <a:bodyPr anchor="b"/>
          <a:lstStyle>
            <a:lvl1pPr algn="r">
              <a:defRPr sz="2000" b="1"/>
            </a:lvl1pPr>
          </a:lstStyle>
          <a:p>
            <a:r>
              <a:rPr lang="ar-SA"/>
              <a:t>انقر لتحرير نمط العنوان الرئيسي</a:t>
            </a:r>
            <a:endParaRPr lang="ar-SY"/>
          </a:p>
        </p:txBody>
      </p:sp>
      <p:sp>
        <p:nvSpPr>
          <p:cNvPr id="3" name="عنصر نائب للصورة 2"/>
          <p:cNvSpPr>
            <a:spLocks noGrp="1"/>
          </p:cNvSpPr>
          <p:nvPr>
            <p:ph type="pic" idx="1"/>
          </p:nvPr>
        </p:nvSpPr>
        <p:spPr>
          <a:xfrm>
            <a:off x="2389717" y="817033"/>
            <a:ext cx="7315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SY"/>
          </a:p>
        </p:txBody>
      </p:sp>
      <p:sp>
        <p:nvSpPr>
          <p:cNvPr id="4" name="عنصر نائب للنص 3"/>
          <p:cNvSpPr>
            <a:spLocks noGrp="1"/>
          </p:cNvSpPr>
          <p:nvPr>
            <p:ph type="body" sz="half" idx="2"/>
          </p:nvPr>
        </p:nvSpPr>
        <p:spPr>
          <a:xfrm>
            <a:off x="2389717" y="7156452"/>
            <a:ext cx="73152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النص الرئيسي</a:t>
            </a:r>
          </a:p>
        </p:txBody>
      </p:sp>
      <p:sp>
        <p:nvSpPr>
          <p:cNvPr id="5" name="عنصر نائب للتاريخ 4"/>
          <p:cNvSpPr>
            <a:spLocks noGrp="1"/>
          </p:cNvSpPr>
          <p:nvPr>
            <p:ph type="dt" sz="half" idx="10"/>
          </p:nvPr>
        </p:nvSpPr>
        <p:spPr/>
        <p:txBody>
          <a:bodyPr/>
          <a:lstStyle/>
          <a:p>
            <a:fld id="{2A2C85AB-77D2-485B-A940-EBABA687A3E2}" type="datetimeFigureOut">
              <a:rPr lang="ar-SY" smtClean="0"/>
              <a:t>30/11/1442</a:t>
            </a:fld>
            <a:endParaRPr lang="ar-SY"/>
          </a:p>
        </p:txBody>
      </p:sp>
      <p:sp>
        <p:nvSpPr>
          <p:cNvPr id="6" name="عنصر نائب للتذييل 5"/>
          <p:cNvSpPr>
            <a:spLocks noGrp="1"/>
          </p:cNvSpPr>
          <p:nvPr>
            <p:ph type="ftr" sz="quarter" idx="11"/>
          </p:nvPr>
        </p:nvSpPr>
        <p:spPr/>
        <p:txBody>
          <a:bodyPr/>
          <a:lstStyle/>
          <a:p>
            <a:endParaRPr lang="ar-SY"/>
          </a:p>
        </p:txBody>
      </p:sp>
      <p:sp>
        <p:nvSpPr>
          <p:cNvPr id="7" name="عنصر نائب لرقم الشريحة 6"/>
          <p:cNvSpPr>
            <a:spLocks noGrp="1"/>
          </p:cNvSpPr>
          <p:nvPr>
            <p:ph type="sldNum" sz="quarter" idx="12"/>
          </p:nvPr>
        </p:nvSpPr>
        <p:spPr/>
        <p:txBody>
          <a:bodyPr/>
          <a:lstStyle/>
          <a:p>
            <a:fld id="{1D76A782-F39A-4F7C-92D4-EC809326E916}" type="slidenum">
              <a:rPr lang="ar-SY" smtClean="0"/>
              <a:t>‹#›</a:t>
            </a:fld>
            <a:endParaRPr lang="ar-SY"/>
          </a:p>
        </p:txBody>
      </p:sp>
    </p:spTree>
    <p:extLst>
      <p:ext uri="{BB962C8B-B14F-4D97-AF65-F5344CB8AC3E}">
        <p14:creationId xmlns:p14="http://schemas.microsoft.com/office/powerpoint/2010/main" val="5642360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44000"/>
            <a:lum/>
          </a:blip>
          <a:srcRect/>
          <a:stretch>
            <a:fillRect l="-7000" r="-7000"/>
          </a:stretch>
        </a:blipFill>
        <a:effectLst/>
      </p:bgPr>
    </p:bg>
    <p:spTree>
      <p:nvGrpSpPr>
        <p:cNvPr id="1" name=""/>
        <p:cNvGrpSpPr/>
        <p:nvPr/>
      </p:nvGrpSpPr>
      <p:grpSpPr>
        <a:xfrm>
          <a:off x="0" y="0"/>
          <a:ext cx="0" cy="0"/>
          <a:chOff x="0" y="0"/>
          <a:chExt cx="0" cy="0"/>
        </a:xfrm>
      </p:grpSpPr>
      <p:sp>
        <p:nvSpPr>
          <p:cNvPr id="2" name="عنصر نائب للعنوان 1"/>
          <p:cNvSpPr>
            <a:spLocks noGrp="1"/>
          </p:cNvSpPr>
          <p:nvPr>
            <p:ph type="title"/>
          </p:nvPr>
        </p:nvSpPr>
        <p:spPr>
          <a:xfrm>
            <a:off x="609600" y="366184"/>
            <a:ext cx="10972800" cy="1524000"/>
          </a:xfrm>
          <a:prstGeom prst="rect">
            <a:avLst/>
          </a:prstGeom>
        </p:spPr>
        <p:txBody>
          <a:bodyPr vert="horz" lIns="91440" tIns="45720" rIns="91440" bIns="45720" rtlCol="1" anchor="ctr">
            <a:normAutofit/>
          </a:bodyPr>
          <a:lstStyle/>
          <a:p>
            <a:r>
              <a:rPr lang="ar-SA"/>
              <a:t>انقر لتحرير نمط العنوان الرئيسي</a:t>
            </a:r>
            <a:endParaRPr lang="ar-SY"/>
          </a:p>
        </p:txBody>
      </p:sp>
      <p:sp>
        <p:nvSpPr>
          <p:cNvPr id="3" name="عنصر نائب للنص 2"/>
          <p:cNvSpPr>
            <a:spLocks noGrp="1"/>
          </p:cNvSpPr>
          <p:nvPr>
            <p:ph type="body" idx="1"/>
          </p:nvPr>
        </p:nvSpPr>
        <p:spPr>
          <a:xfrm>
            <a:off x="609600" y="2133602"/>
            <a:ext cx="10972800" cy="6034617"/>
          </a:xfrm>
          <a:prstGeom prst="rect">
            <a:avLst/>
          </a:prstGeom>
        </p:spPr>
        <p:txBody>
          <a:bodyPr vert="horz" lIns="91440" tIns="45720" rIns="91440" bIns="45720" rtlCol="1">
            <a:normAutofit/>
          </a:body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تاريخ 3"/>
          <p:cNvSpPr>
            <a:spLocks noGrp="1"/>
          </p:cNvSpPr>
          <p:nvPr>
            <p:ph type="dt" sz="half" idx="2"/>
          </p:nvPr>
        </p:nvSpPr>
        <p:spPr>
          <a:xfrm>
            <a:off x="8737600" y="8475135"/>
            <a:ext cx="2844800" cy="486833"/>
          </a:xfrm>
          <a:prstGeom prst="rect">
            <a:avLst/>
          </a:prstGeom>
        </p:spPr>
        <p:txBody>
          <a:bodyPr vert="horz" lIns="91440" tIns="45720" rIns="91440" bIns="45720" rtlCol="1" anchor="ctr"/>
          <a:lstStyle>
            <a:lvl1pPr algn="r">
              <a:defRPr sz="1200">
                <a:solidFill>
                  <a:schemeClr val="tx1">
                    <a:tint val="75000"/>
                  </a:schemeClr>
                </a:solidFill>
              </a:defRPr>
            </a:lvl1pPr>
          </a:lstStyle>
          <a:p>
            <a:fld id="{2A2C85AB-77D2-485B-A940-EBABA687A3E2}" type="datetimeFigureOut">
              <a:rPr lang="ar-SY" smtClean="0"/>
              <a:t>30/11/1442</a:t>
            </a:fld>
            <a:endParaRPr lang="ar-SY"/>
          </a:p>
        </p:txBody>
      </p:sp>
      <p:sp>
        <p:nvSpPr>
          <p:cNvPr id="5" name="عنصر نائب للتذييل 4"/>
          <p:cNvSpPr>
            <a:spLocks noGrp="1"/>
          </p:cNvSpPr>
          <p:nvPr>
            <p:ph type="ftr" sz="quarter" idx="3"/>
          </p:nvPr>
        </p:nvSpPr>
        <p:spPr>
          <a:xfrm>
            <a:off x="4165600" y="8475135"/>
            <a:ext cx="3860800" cy="486833"/>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ar-SY"/>
          </a:p>
        </p:txBody>
      </p:sp>
      <p:sp>
        <p:nvSpPr>
          <p:cNvPr id="6" name="عنصر نائب لرقم الشريحة 5"/>
          <p:cNvSpPr>
            <a:spLocks noGrp="1"/>
          </p:cNvSpPr>
          <p:nvPr>
            <p:ph type="sldNum" sz="quarter" idx="4"/>
          </p:nvPr>
        </p:nvSpPr>
        <p:spPr>
          <a:xfrm>
            <a:off x="609600" y="8475135"/>
            <a:ext cx="2844800" cy="486833"/>
          </a:xfrm>
          <a:prstGeom prst="rect">
            <a:avLst/>
          </a:prstGeom>
        </p:spPr>
        <p:txBody>
          <a:bodyPr vert="horz" lIns="91440" tIns="45720" rIns="91440" bIns="45720" rtlCol="1" anchor="ctr"/>
          <a:lstStyle>
            <a:lvl1pPr algn="l">
              <a:defRPr sz="1200">
                <a:solidFill>
                  <a:schemeClr val="tx1">
                    <a:tint val="75000"/>
                  </a:schemeClr>
                </a:solidFill>
              </a:defRPr>
            </a:lvl1pPr>
          </a:lstStyle>
          <a:p>
            <a:fld id="{1D76A782-F39A-4F7C-92D4-EC809326E916}" type="slidenum">
              <a:rPr lang="ar-SY" smtClean="0"/>
              <a:t>‹#›</a:t>
            </a:fld>
            <a:endParaRPr lang="ar-SY"/>
          </a:p>
        </p:txBody>
      </p:sp>
    </p:spTree>
    <p:extLst>
      <p:ext uri="{BB962C8B-B14F-4D97-AF65-F5344CB8AC3E}">
        <p14:creationId xmlns:p14="http://schemas.microsoft.com/office/powerpoint/2010/main" val="2202888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1" eaLnBrk="1" latinLnBrk="0" hangingPunct="1">
        <a:spcBef>
          <a:spcPct val="0"/>
        </a:spcBef>
        <a:buNone/>
        <a:defRPr sz="4400" kern="1200">
          <a:solidFill>
            <a:schemeClr val="tx1"/>
          </a:solidFill>
          <a:latin typeface="+mj-lt"/>
          <a:ea typeface="+mj-ea"/>
          <a:cs typeface="+mj-cs"/>
        </a:defRPr>
      </a:lvl1pPr>
    </p:titleStyle>
    <p:bodyStyle>
      <a:lvl1pPr marL="342900" indent="-342900" algn="r" defTabSz="914400" rtl="1"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ar-SY"/>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svg"/><Relationship Id="rId7"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5.svg"/><Relationship Id="rId5" Type="http://schemas.openxmlformats.org/officeDocument/2006/relationships/image" Target="../media/image9.sv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svg"/></Relationships>
</file>

<file path=ppt/slides/_rels/slide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4000"/>
            <a:lum/>
          </a:blip>
          <a:srcRect/>
          <a:stretch>
            <a:fillRect l="-17000" r="-17000"/>
          </a:stretch>
        </a:blipFill>
        <a:effectLst/>
      </p:bgPr>
    </p:bg>
    <p:spTree>
      <p:nvGrpSpPr>
        <p:cNvPr id="1" name=""/>
        <p:cNvGrpSpPr/>
        <p:nvPr/>
      </p:nvGrpSpPr>
      <p:grpSpPr>
        <a:xfrm>
          <a:off x="0" y="0"/>
          <a:ext cx="0" cy="0"/>
          <a:chOff x="0" y="0"/>
          <a:chExt cx="0" cy="0"/>
        </a:xfrm>
      </p:grpSpPr>
      <p:sp>
        <p:nvSpPr>
          <p:cNvPr id="4" name="عنوان 3"/>
          <p:cNvSpPr>
            <a:spLocks noGrp="1"/>
          </p:cNvSpPr>
          <p:nvPr>
            <p:ph type="title"/>
          </p:nvPr>
        </p:nvSpPr>
        <p:spPr/>
        <p:txBody>
          <a:bodyPr>
            <a:noAutofit/>
          </a:bodyPr>
          <a:lstStyle/>
          <a:p>
            <a:pPr algn="r"/>
            <a:r>
              <a:rPr lang="ar-SY" sz="2400" dirty="0">
                <a:latin typeface="Tajawal" panose="00000500000000000000" pitchFamily="2" charset="-78"/>
                <a:cs typeface="Tajawal" panose="00000500000000000000" pitchFamily="2" charset="-78"/>
              </a:rPr>
              <a:t>الجمهورية العربية السورية</a:t>
            </a:r>
            <a:br>
              <a:rPr lang="ar-SY" sz="2400" dirty="0">
                <a:latin typeface="Tajawal" panose="00000500000000000000" pitchFamily="2" charset="-78"/>
                <a:cs typeface="Tajawal" panose="00000500000000000000" pitchFamily="2" charset="-78"/>
              </a:rPr>
            </a:br>
            <a:r>
              <a:rPr lang="ar-SY" sz="2400" dirty="0">
                <a:latin typeface="Tajawal" panose="00000500000000000000" pitchFamily="2" charset="-78"/>
                <a:cs typeface="Tajawal" panose="00000500000000000000" pitchFamily="2" charset="-78"/>
              </a:rPr>
              <a:t> جامعة دمشق</a:t>
            </a:r>
            <a:br>
              <a:rPr lang="ar-SY" sz="2400" dirty="0">
                <a:latin typeface="Tajawal" panose="00000500000000000000" pitchFamily="2" charset="-78"/>
                <a:cs typeface="Tajawal" panose="00000500000000000000" pitchFamily="2" charset="-78"/>
              </a:rPr>
            </a:br>
            <a:r>
              <a:rPr lang="ar-SY" sz="2400" dirty="0">
                <a:latin typeface="Tajawal" panose="00000500000000000000" pitchFamily="2" charset="-78"/>
                <a:cs typeface="Tajawal" panose="00000500000000000000" pitchFamily="2" charset="-78"/>
              </a:rPr>
              <a:t> كلية الهندسة الميكانيكية والكهربائية </a:t>
            </a:r>
            <a:br>
              <a:rPr lang="ar-SY" sz="2400" dirty="0">
                <a:latin typeface="Tajawal" panose="00000500000000000000" pitchFamily="2" charset="-78"/>
                <a:cs typeface="Tajawal" panose="00000500000000000000" pitchFamily="2" charset="-78"/>
              </a:rPr>
            </a:br>
            <a:r>
              <a:rPr lang="ar-SY" sz="2400" dirty="0">
                <a:latin typeface="Tajawal" panose="00000500000000000000" pitchFamily="2" charset="-78"/>
                <a:cs typeface="Tajawal" panose="00000500000000000000" pitchFamily="2" charset="-78"/>
              </a:rPr>
              <a:t>المعهد التقاني للحاسوب </a:t>
            </a:r>
          </a:p>
        </p:txBody>
      </p:sp>
      <p:pic>
        <p:nvPicPr>
          <p:cNvPr id="6" name="عنصر نائب للمحتوى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35360" y="364324"/>
            <a:ext cx="2088232" cy="1872208"/>
          </a:xfrm>
        </p:spPr>
      </p:pic>
      <p:sp>
        <p:nvSpPr>
          <p:cNvPr id="7" name="مستطيل 6"/>
          <p:cNvSpPr/>
          <p:nvPr/>
        </p:nvSpPr>
        <p:spPr>
          <a:xfrm>
            <a:off x="5085230" y="2915816"/>
            <a:ext cx="2234907" cy="707886"/>
          </a:xfrm>
          <a:prstGeom prst="rect">
            <a:avLst/>
          </a:prstGeom>
        </p:spPr>
        <p:txBody>
          <a:bodyPr wrap="none">
            <a:spAutoFit/>
          </a:bodyPr>
          <a:lstStyle/>
          <a:p>
            <a:r>
              <a:rPr lang="ar-SY" sz="2000" b="1" dirty="0">
                <a:latin typeface="Tajawal" panose="00000500000000000000" pitchFamily="2" charset="-78"/>
                <a:cs typeface="Tajawal" panose="00000500000000000000" pitchFamily="2" charset="-78"/>
              </a:rPr>
              <a:t>حلقة بحث بعنوان :</a:t>
            </a:r>
          </a:p>
          <a:p>
            <a:pPr algn="ctr"/>
            <a:r>
              <a:rPr lang="en-GB" sz="2000" b="1" dirty="0">
                <a:latin typeface="Tajawal" panose="00000500000000000000" pitchFamily="2" charset="-78"/>
                <a:cs typeface="Tajawal" panose="00000500000000000000" pitchFamily="2" charset="-78"/>
              </a:rPr>
              <a:t>arduino</a:t>
            </a:r>
            <a:endParaRPr lang="ar-SY" sz="2000" b="1" dirty="0">
              <a:latin typeface="Tajawal" panose="00000500000000000000" pitchFamily="2" charset="-78"/>
              <a:cs typeface="Tajawal" panose="00000500000000000000" pitchFamily="2" charset="-78"/>
            </a:endParaRPr>
          </a:p>
        </p:txBody>
      </p:sp>
      <p:sp>
        <p:nvSpPr>
          <p:cNvPr id="8" name="مستطيل 7"/>
          <p:cNvSpPr/>
          <p:nvPr/>
        </p:nvSpPr>
        <p:spPr>
          <a:xfrm>
            <a:off x="4161015" y="5520299"/>
            <a:ext cx="3869970" cy="830997"/>
          </a:xfrm>
          <a:prstGeom prst="rect">
            <a:avLst/>
          </a:prstGeom>
        </p:spPr>
        <p:txBody>
          <a:bodyPr wrap="none">
            <a:spAutoFit/>
          </a:bodyPr>
          <a:lstStyle/>
          <a:p>
            <a:pPr algn="ctr"/>
            <a:r>
              <a:rPr lang="ar-SY" sz="2400" b="1" dirty="0">
                <a:latin typeface="Tajawal" panose="00000500000000000000" pitchFamily="2" charset="-78"/>
                <a:cs typeface="Tajawal" panose="00000500000000000000" pitchFamily="2" charset="-78"/>
              </a:rPr>
              <a:t>إعداد الطالبتان :</a:t>
            </a:r>
            <a:endParaRPr lang="en-GB" sz="2400" b="1" dirty="0">
              <a:latin typeface="Tajawal" panose="00000500000000000000" pitchFamily="2" charset="-78"/>
              <a:cs typeface="Tajawal" panose="00000500000000000000" pitchFamily="2" charset="-78"/>
            </a:endParaRPr>
          </a:p>
          <a:p>
            <a:r>
              <a:rPr lang="ar-SY" sz="2400" b="1" dirty="0">
                <a:latin typeface="Tajawal" panose="00000500000000000000" pitchFamily="2" charset="-78"/>
                <a:cs typeface="Tajawal" panose="00000500000000000000" pitchFamily="2" charset="-78"/>
              </a:rPr>
              <a:t>رهف حيمور            سنا نقاوة</a:t>
            </a:r>
          </a:p>
        </p:txBody>
      </p:sp>
    </p:spTree>
    <p:extLst>
      <p:ext uri="{BB962C8B-B14F-4D97-AF65-F5344CB8AC3E}">
        <p14:creationId xmlns:p14="http://schemas.microsoft.com/office/powerpoint/2010/main" val="19980544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BAC1FD3-E254-4407-A0B9-4C7E0E36F4E4}"/>
              </a:ext>
            </a:extLst>
          </p:cNvPr>
          <p:cNvSpPr txBox="1"/>
          <p:nvPr/>
        </p:nvSpPr>
        <p:spPr>
          <a:xfrm>
            <a:off x="5413970" y="1312649"/>
            <a:ext cx="6096000" cy="1754326"/>
          </a:xfrm>
          <a:prstGeom prst="rect">
            <a:avLst/>
          </a:prstGeom>
          <a:noFill/>
        </p:spPr>
        <p:txBody>
          <a:bodyPr wrap="square">
            <a:spAutoFit/>
          </a:bodyPr>
          <a:lstStyle/>
          <a:p>
            <a:r>
              <a:rPr lang="ar-SY" sz="1800" dirty="0">
                <a:latin typeface="Tajawal" panose="00000500000000000000" pitchFamily="2" charset="-78"/>
                <a:cs typeface="Tajawal" panose="00000500000000000000" pitchFamily="2" charset="-78"/>
              </a:rPr>
              <a:t>تم تطوير هذا النوع من قبل </a:t>
            </a:r>
            <a:r>
              <a:rPr lang="en-US" sz="1800" dirty="0">
                <a:latin typeface="Tajawal" panose="00000500000000000000" pitchFamily="2" charset="-78"/>
                <a:cs typeface="Tajawal" panose="00000500000000000000" pitchFamily="2" charset="-78"/>
              </a:rPr>
              <a:t>fun spark </a:t>
            </a:r>
            <a:r>
              <a:rPr lang="ar-SY" sz="1800" dirty="0">
                <a:latin typeface="Tajawal" panose="00000500000000000000" pitchFamily="2" charset="-78"/>
                <a:cs typeface="Tajawal" panose="00000500000000000000" pitchFamily="2" charset="-78"/>
              </a:rPr>
              <a:t>ويمكن برمجة </a:t>
            </a:r>
            <a:r>
              <a:rPr lang="en-US" sz="1800" dirty="0">
                <a:latin typeface="Tajawal" panose="00000500000000000000" pitchFamily="2" charset="-78"/>
                <a:cs typeface="Tajawal" panose="00000500000000000000" pitchFamily="2" charset="-78"/>
              </a:rPr>
              <a:t>Red Board </a:t>
            </a:r>
            <a:r>
              <a:rPr lang="ar-SY" sz="1800" dirty="0">
                <a:latin typeface="Tajawal" panose="00000500000000000000" pitchFamily="2" charset="-78"/>
                <a:cs typeface="Tajawal" panose="00000500000000000000" pitchFamily="2" charset="-78"/>
              </a:rPr>
              <a:t>عبر كابل  </a:t>
            </a:r>
            <a:r>
              <a:rPr lang="en-US" sz="1800" dirty="0">
                <a:latin typeface="Tajawal" panose="00000500000000000000" pitchFamily="2" charset="-78"/>
                <a:cs typeface="Tajawal" panose="00000500000000000000" pitchFamily="2" charset="-78"/>
              </a:rPr>
              <a:t>B-Mini USB </a:t>
            </a:r>
            <a:r>
              <a:rPr lang="ar-SY" sz="1800" dirty="0">
                <a:latin typeface="Tajawal" panose="00000500000000000000" pitchFamily="2" charset="-78"/>
                <a:cs typeface="Tajawal" panose="00000500000000000000" pitchFamily="2" charset="-78"/>
              </a:rPr>
              <a:t>باستخدام  </a:t>
            </a:r>
            <a:r>
              <a:rPr lang="en-US" sz="1800" dirty="0">
                <a:latin typeface="Tajawal" panose="00000500000000000000" pitchFamily="2" charset="-78"/>
                <a:cs typeface="Tajawal" panose="00000500000000000000" pitchFamily="2" charset="-78"/>
              </a:rPr>
              <a:t>IDE Arduino </a:t>
            </a:r>
            <a:r>
              <a:rPr lang="ar-SY" sz="1800" dirty="0">
                <a:latin typeface="Tajawal" panose="00000500000000000000" pitchFamily="2" charset="-78"/>
                <a:cs typeface="Tajawal" panose="00000500000000000000" pitchFamily="2" charset="-78"/>
              </a:rPr>
              <a:t>كما أنه يعمل على نظام التشغيل 8 </a:t>
            </a:r>
            <a:r>
              <a:rPr lang="en-US" sz="1800" dirty="0">
                <a:latin typeface="Tajawal" panose="00000500000000000000" pitchFamily="2" charset="-78"/>
                <a:cs typeface="Tajawal" panose="00000500000000000000" pitchFamily="2" charset="-78"/>
              </a:rPr>
              <a:t>Windows </a:t>
            </a:r>
            <a:r>
              <a:rPr lang="ar-SY" sz="1800" dirty="0">
                <a:latin typeface="Tajawal" panose="00000500000000000000" pitchFamily="2" charset="-78"/>
                <a:cs typeface="Tajawal" panose="00000500000000000000" pitchFamily="2" charset="-78"/>
              </a:rPr>
              <a:t>دون الحاجة إلى تغيير إعدادات الأمان. </a:t>
            </a:r>
          </a:p>
          <a:p>
            <a:r>
              <a:rPr lang="ar-SY" sz="1800" dirty="0">
                <a:latin typeface="Tajawal" panose="00000500000000000000" pitchFamily="2" charset="-78"/>
                <a:cs typeface="Tajawal" panose="00000500000000000000" pitchFamily="2" charset="-78"/>
              </a:rPr>
              <a:t>وعد أكثر استقرارا بسبب شريحة </a:t>
            </a:r>
            <a:r>
              <a:rPr lang="en-US" sz="1800" dirty="0">
                <a:latin typeface="Tajawal" panose="00000500000000000000" pitchFamily="2" charset="-78"/>
                <a:cs typeface="Tajawal" panose="00000500000000000000" pitchFamily="2" charset="-78"/>
              </a:rPr>
              <a:t>FTDI / USB  </a:t>
            </a:r>
            <a:r>
              <a:rPr lang="ar-SY" sz="1800" dirty="0">
                <a:latin typeface="Tajawal" panose="00000500000000000000" pitchFamily="2" charset="-78"/>
                <a:cs typeface="Tajawal" panose="00000500000000000000" pitchFamily="2" charset="-78"/>
              </a:rPr>
              <a:t>بالإضافة إلى أنه مسطح تماما مما يسهل تضمينه في المشاريع ويمكن لمنظم الطاقة على اللوحة التعامل مع جهد يتراوح بين 7 إلى 15 فولت </a:t>
            </a:r>
          </a:p>
        </p:txBody>
      </p:sp>
      <p:grpSp>
        <p:nvGrpSpPr>
          <p:cNvPr id="4" name="Group 3">
            <a:extLst>
              <a:ext uri="{FF2B5EF4-FFF2-40B4-BE49-F238E27FC236}">
                <a16:creationId xmlns:a16="http://schemas.microsoft.com/office/drawing/2014/main" id="{23D1B926-9F35-45E0-BCE9-FCEEDAD82937}"/>
              </a:ext>
            </a:extLst>
          </p:cNvPr>
          <p:cNvGrpSpPr/>
          <p:nvPr/>
        </p:nvGrpSpPr>
        <p:grpSpPr>
          <a:xfrm>
            <a:off x="6172638" y="604739"/>
            <a:ext cx="5337332" cy="568824"/>
            <a:chOff x="6552901" y="3568531"/>
            <a:chExt cx="5337332" cy="568824"/>
          </a:xfrm>
        </p:grpSpPr>
        <p:sp>
          <p:nvSpPr>
            <p:cNvPr id="10" name="TextBox 9">
              <a:extLst>
                <a:ext uri="{FF2B5EF4-FFF2-40B4-BE49-F238E27FC236}">
                  <a16:creationId xmlns:a16="http://schemas.microsoft.com/office/drawing/2014/main" id="{2C09BA90-CDAF-4F09-B14E-30D9B2E72534}"/>
                </a:ext>
              </a:extLst>
            </p:cNvPr>
            <p:cNvSpPr txBox="1"/>
            <p:nvPr/>
          </p:nvSpPr>
          <p:spPr>
            <a:xfrm>
              <a:off x="8452859" y="3668269"/>
              <a:ext cx="3340708" cy="369332"/>
            </a:xfrm>
            <a:prstGeom prst="rect">
              <a:avLst/>
            </a:prstGeom>
            <a:noFill/>
          </p:spPr>
          <p:txBody>
            <a:bodyPr wrap="square">
              <a:spAutoFit/>
            </a:bodyPr>
            <a:lstStyle/>
            <a:p>
              <a:r>
                <a:rPr lang="en-GB" sz="1800" b="1" dirty="0">
                  <a:latin typeface="Tajawal" panose="00000500000000000000" pitchFamily="2" charset="-78"/>
                  <a:cs typeface="Tajawal" panose="00000500000000000000" pitchFamily="2" charset="-78"/>
                </a:rPr>
                <a:t>REDBOARD :</a:t>
              </a:r>
            </a:p>
          </p:txBody>
        </p:sp>
        <p:grpSp>
          <p:nvGrpSpPr>
            <p:cNvPr id="11" name="Google Shape;1158;p62">
              <a:extLst>
                <a:ext uri="{FF2B5EF4-FFF2-40B4-BE49-F238E27FC236}">
                  <a16:creationId xmlns:a16="http://schemas.microsoft.com/office/drawing/2014/main" id="{00FB968C-4012-414B-BBEA-4D6A53CAC4E7}"/>
                </a:ext>
              </a:extLst>
            </p:cNvPr>
            <p:cNvGrpSpPr/>
            <p:nvPr/>
          </p:nvGrpSpPr>
          <p:grpSpPr>
            <a:xfrm flipH="1">
              <a:off x="6552901" y="3568531"/>
              <a:ext cx="5337332" cy="568824"/>
              <a:chOff x="6336019" y="3733725"/>
              <a:chExt cx="2566206" cy="351310"/>
            </a:xfrm>
          </p:grpSpPr>
          <p:sp>
            <p:nvSpPr>
              <p:cNvPr id="12" name="Google Shape;1159;p62">
                <a:extLst>
                  <a:ext uri="{FF2B5EF4-FFF2-40B4-BE49-F238E27FC236}">
                    <a16:creationId xmlns:a16="http://schemas.microsoft.com/office/drawing/2014/main" id="{93394111-E6A3-4023-B131-D5F0D28D3D5C}"/>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60;p62">
                <a:extLst>
                  <a:ext uri="{FF2B5EF4-FFF2-40B4-BE49-F238E27FC236}">
                    <a16:creationId xmlns:a16="http://schemas.microsoft.com/office/drawing/2014/main" id="{ECBBD107-DBDF-47C0-966D-A69F53DE091A}"/>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61;p62">
                <a:extLst>
                  <a:ext uri="{FF2B5EF4-FFF2-40B4-BE49-F238E27FC236}">
                    <a16:creationId xmlns:a16="http://schemas.microsoft.com/office/drawing/2014/main" id="{FEBAB81D-3B05-4B3B-A20F-E45936E60B43}"/>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62;p62">
                <a:extLst>
                  <a:ext uri="{FF2B5EF4-FFF2-40B4-BE49-F238E27FC236}">
                    <a16:creationId xmlns:a16="http://schemas.microsoft.com/office/drawing/2014/main" id="{268DB06C-4BDD-4BE1-983F-839874284C03}"/>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TextBox 15">
            <a:extLst>
              <a:ext uri="{FF2B5EF4-FFF2-40B4-BE49-F238E27FC236}">
                <a16:creationId xmlns:a16="http://schemas.microsoft.com/office/drawing/2014/main" id="{FECCCE3A-4EAC-4E0B-ABCA-BFBF7E53D37E}"/>
              </a:ext>
            </a:extLst>
          </p:cNvPr>
          <p:cNvSpPr txBox="1"/>
          <p:nvPr/>
        </p:nvSpPr>
        <p:spPr>
          <a:xfrm>
            <a:off x="5519936" y="4656782"/>
            <a:ext cx="6096000" cy="646331"/>
          </a:xfrm>
          <a:prstGeom prst="rect">
            <a:avLst/>
          </a:prstGeom>
          <a:noFill/>
        </p:spPr>
        <p:txBody>
          <a:bodyPr wrap="square">
            <a:spAutoFit/>
          </a:bodyPr>
          <a:lstStyle/>
          <a:p>
            <a:r>
              <a:rPr lang="ar-SY" sz="1800" dirty="0">
                <a:latin typeface="Tajawal" panose="00000500000000000000" pitchFamily="2" charset="-78"/>
                <a:cs typeface="Tajawal" panose="00000500000000000000" pitchFamily="2" charset="-78"/>
              </a:rPr>
              <a:t>وهو من أوائل الأنواع التي تستخدم متحكم مدمج مما يجعله رخيص الثمن وبسيط. </a:t>
            </a:r>
          </a:p>
        </p:txBody>
      </p:sp>
      <p:grpSp>
        <p:nvGrpSpPr>
          <p:cNvPr id="17" name="Group 16">
            <a:extLst>
              <a:ext uri="{FF2B5EF4-FFF2-40B4-BE49-F238E27FC236}">
                <a16:creationId xmlns:a16="http://schemas.microsoft.com/office/drawing/2014/main" id="{E0AF5FE3-168E-4A3B-B902-F98DEB1D1482}"/>
              </a:ext>
            </a:extLst>
          </p:cNvPr>
          <p:cNvGrpSpPr/>
          <p:nvPr/>
        </p:nvGrpSpPr>
        <p:grpSpPr>
          <a:xfrm>
            <a:off x="6278604" y="3865113"/>
            <a:ext cx="5337332" cy="568824"/>
            <a:chOff x="6552901" y="3568531"/>
            <a:chExt cx="5337332" cy="568824"/>
          </a:xfrm>
        </p:grpSpPr>
        <p:sp>
          <p:nvSpPr>
            <p:cNvPr id="18" name="TextBox 17">
              <a:extLst>
                <a:ext uri="{FF2B5EF4-FFF2-40B4-BE49-F238E27FC236}">
                  <a16:creationId xmlns:a16="http://schemas.microsoft.com/office/drawing/2014/main" id="{AD021B25-77F6-48AC-A3BE-78AA888F2C69}"/>
                </a:ext>
              </a:extLst>
            </p:cNvPr>
            <p:cNvSpPr txBox="1"/>
            <p:nvPr/>
          </p:nvSpPr>
          <p:spPr>
            <a:xfrm>
              <a:off x="8452859" y="3668269"/>
              <a:ext cx="3340708" cy="369332"/>
            </a:xfrm>
            <a:prstGeom prst="rect">
              <a:avLst/>
            </a:prstGeom>
            <a:noFill/>
          </p:spPr>
          <p:txBody>
            <a:bodyPr wrap="square">
              <a:spAutoFit/>
            </a:bodyPr>
            <a:lstStyle/>
            <a:p>
              <a:r>
                <a:rPr lang="en-GB" sz="1800" b="1" dirty="0"/>
                <a:t>ARDUINO LEONARDO</a:t>
              </a:r>
              <a:r>
                <a:rPr lang="ar-SY" sz="1800" b="1" dirty="0"/>
                <a:t> :</a:t>
              </a:r>
            </a:p>
          </p:txBody>
        </p:sp>
        <p:grpSp>
          <p:nvGrpSpPr>
            <p:cNvPr id="19" name="Google Shape;1158;p62">
              <a:extLst>
                <a:ext uri="{FF2B5EF4-FFF2-40B4-BE49-F238E27FC236}">
                  <a16:creationId xmlns:a16="http://schemas.microsoft.com/office/drawing/2014/main" id="{8AE2C7A8-4ECB-47AA-9470-DE2B8CEFAE9B}"/>
                </a:ext>
              </a:extLst>
            </p:cNvPr>
            <p:cNvGrpSpPr/>
            <p:nvPr/>
          </p:nvGrpSpPr>
          <p:grpSpPr>
            <a:xfrm flipH="1">
              <a:off x="6552901" y="3568531"/>
              <a:ext cx="5337332" cy="568824"/>
              <a:chOff x="6336019" y="3733725"/>
              <a:chExt cx="2566206" cy="351310"/>
            </a:xfrm>
          </p:grpSpPr>
          <p:sp>
            <p:nvSpPr>
              <p:cNvPr id="20" name="Google Shape;1159;p62">
                <a:extLst>
                  <a:ext uri="{FF2B5EF4-FFF2-40B4-BE49-F238E27FC236}">
                    <a16:creationId xmlns:a16="http://schemas.microsoft.com/office/drawing/2014/main" id="{1852571B-D52D-4C5D-A4BE-5F504DCA2BBB}"/>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60;p62">
                <a:extLst>
                  <a:ext uri="{FF2B5EF4-FFF2-40B4-BE49-F238E27FC236}">
                    <a16:creationId xmlns:a16="http://schemas.microsoft.com/office/drawing/2014/main" id="{4F53A37D-B97E-4DD0-8B01-EB7BD34E4335}"/>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61;p62">
                <a:extLst>
                  <a:ext uri="{FF2B5EF4-FFF2-40B4-BE49-F238E27FC236}">
                    <a16:creationId xmlns:a16="http://schemas.microsoft.com/office/drawing/2014/main" id="{88C7F16F-403F-4043-8354-C63851C913A4}"/>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62;p62">
                <a:extLst>
                  <a:ext uri="{FF2B5EF4-FFF2-40B4-BE49-F238E27FC236}">
                    <a16:creationId xmlns:a16="http://schemas.microsoft.com/office/drawing/2014/main" id="{1E0AA685-94F7-45C2-8A28-9BD8CD3CF7C1}"/>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 name="TextBox 23">
            <a:extLst>
              <a:ext uri="{FF2B5EF4-FFF2-40B4-BE49-F238E27FC236}">
                <a16:creationId xmlns:a16="http://schemas.microsoft.com/office/drawing/2014/main" id="{E4D372EE-003C-43EC-8D94-1345C49751F0}"/>
              </a:ext>
            </a:extLst>
          </p:cNvPr>
          <p:cNvSpPr txBox="1"/>
          <p:nvPr/>
        </p:nvSpPr>
        <p:spPr>
          <a:xfrm>
            <a:off x="5625902" y="7875076"/>
            <a:ext cx="6096000" cy="369332"/>
          </a:xfrm>
          <a:prstGeom prst="rect">
            <a:avLst/>
          </a:prstGeom>
          <a:noFill/>
        </p:spPr>
        <p:txBody>
          <a:bodyPr wrap="square">
            <a:spAutoFit/>
          </a:bodyPr>
          <a:lstStyle/>
          <a:p>
            <a:r>
              <a:rPr lang="ar-SY" sz="1800" dirty="0">
                <a:latin typeface="Tajawal" panose="00000500000000000000" pitchFamily="2" charset="-78"/>
                <a:cs typeface="Tajawal" panose="00000500000000000000" pitchFamily="2" charset="-78"/>
              </a:rPr>
              <a:t>تستخدم للمشاريع البسيطة الإنتاجية .</a:t>
            </a:r>
          </a:p>
        </p:txBody>
      </p:sp>
      <p:grpSp>
        <p:nvGrpSpPr>
          <p:cNvPr id="25" name="Group 24">
            <a:extLst>
              <a:ext uri="{FF2B5EF4-FFF2-40B4-BE49-F238E27FC236}">
                <a16:creationId xmlns:a16="http://schemas.microsoft.com/office/drawing/2014/main" id="{4DFE9773-75A8-4A69-88D0-3C0FB45C58FA}"/>
              </a:ext>
            </a:extLst>
          </p:cNvPr>
          <p:cNvGrpSpPr/>
          <p:nvPr/>
        </p:nvGrpSpPr>
        <p:grpSpPr>
          <a:xfrm>
            <a:off x="6384570" y="7004159"/>
            <a:ext cx="5337332" cy="568824"/>
            <a:chOff x="6552901" y="3568531"/>
            <a:chExt cx="5337332" cy="568824"/>
          </a:xfrm>
        </p:grpSpPr>
        <p:sp>
          <p:nvSpPr>
            <p:cNvPr id="26" name="TextBox 25">
              <a:extLst>
                <a:ext uri="{FF2B5EF4-FFF2-40B4-BE49-F238E27FC236}">
                  <a16:creationId xmlns:a16="http://schemas.microsoft.com/office/drawing/2014/main" id="{699604FE-DAEF-4103-8A24-89C7206C89E4}"/>
                </a:ext>
              </a:extLst>
            </p:cNvPr>
            <p:cNvSpPr txBox="1"/>
            <p:nvPr/>
          </p:nvSpPr>
          <p:spPr>
            <a:xfrm>
              <a:off x="8452859" y="3668269"/>
              <a:ext cx="3340708" cy="369332"/>
            </a:xfrm>
            <a:prstGeom prst="rect">
              <a:avLst/>
            </a:prstGeom>
            <a:noFill/>
          </p:spPr>
          <p:txBody>
            <a:bodyPr wrap="square">
              <a:spAutoFit/>
            </a:bodyPr>
            <a:lstStyle/>
            <a:p>
              <a:r>
                <a:rPr lang="en-GB" sz="1800" b="1" dirty="0"/>
                <a:t>: Arduino Pro mini</a:t>
              </a:r>
              <a:r>
                <a:rPr lang="ar-SY" sz="1800" b="1" dirty="0"/>
                <a:t> </a:t>
              </a:r>
            </a:p>
          </p:txBody>
        </p:sp>
        <p:grpSp>
          <p:nvGrpSpPr>
            <p:cNvPr id="27" name="Google Shape;1158;p62">
              <a:extLst>
                <a:ext uri="{FF2B5EF4-FFF2-40B4-BE49-F238E27FC236}">
                  <a16:creationId xmlns:a16="http://schemas.microsoft.com/office/drawing/2014/main" id="{B803E71A-92AC-4E3C-BCF0-A9B666DE7FB1}"/>
                </a:ext>
              </a:extLst>
            </p:cNvPr>
            <p:cNvGrpSpPr/>
            <p:nvPr/>
          </p:nvGrpSpPr>
          <p:grpSpPr>
            <a:xfrm flipH="1">
              <a:off x="6552901" y="3568531"/>
              <a:ext cx="5337332" cy="568824"/>
              <a:chOff x="6336019" y="3733725"/>
              <a:chExt cx="2566206" cy="351310"/>
            </a:xfrm>
          </p:grpSpPr>
          <p:sp>
            <p:nvSpPr>
              <p:cNvPr id="28" name="Google Shape;1159;p62">
                <a:extLst>
                  <a:ext uri="{FF2B5EF4-FFF2-40B4-BE49-F238E27FC236}">
                    <a16:creationId xmlns:a16="http://schemas.microsoft.com/office/drawing/2014/main" id="{BB6CC18C-9876-4C46-88B2-77B6B7633DB3}"/>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60;p62">
                <a:extLst>
                  <a:ext uri="{FF2B5EF4-FFF2-40B4-BE49-F238E27FC236}">
                    <a16:creationId xmlns:a16="http://schemas.microsoft.com/office/drawing/2014/main" id="{6931EB38-2FE4-4EEF-84A3-FE2423A0C16D}"/>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61;p62">
                <a:extLst>
                  <a:ext uri="{FF2B5EF4-FFF2-40B4-BE49-F238E27FC236}">
                    <a16:creationId xmlns:a16="http://schemas.microsoft.com/office/drawing/2014/main" id="{2FB1B69A-7766-42AA-A202-4B10ECEC71C2}"/>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62;p62">
                <a:extLst>
                  <a:ext uri="{FF2B5EF4-FFF2-40B4-BE49-F238E27FC236}">
                    <a16:creationId xmlns:a16="http://schemas.microsoft.com/office/drawing/2014/main" id="{977F3776-413E-45FE-880A-4C77BFFFA5C7}"/>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218" name="Picture 2" descr="RedBoard - SparkFun | Mouser">
            <a:extLst>
              <a:ext uri="{FF2B5EF4-FFF2-40B4-BE49-F238E27FC236}">
                <a16:creationId xmlns:a16="http://schemas.microsoft.com/office/drawing/2014/main" id="{AACCDD68-6234-4BAE-9445-76F327550A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7530" y="284077"/>
            <a:ext cx="4500558" cy="3270405"/>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ARDUINO LEONARDO C/CABLE MICRO USB | Hi Fi">
            <a:extLst>
              <a:ext uri="{FF2B5EF4-FFF2-40B4-BE49-F238E27FC236}">
                <a16:creationId xmlns:a16="http://schemas.microsoft.com/office/drawing/2014/main" id="{0B9EAEC5-95B5-405E-861C-F67D5B7874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616" y="3066975"/>
            <a:ext cx="5715000" cy="3333750"/>
          </a:xfrm>
          <a:prstGeom prst="rect">
            <a:avLst/>
          </a:prstGeom>
          <a:noFill/>
          <a:effectLst>
            <a:outerShdw blurRad="76200" dir="18900000" sy="23000" kx="-1200000" algn="bl" rotWithShape="0">
              <a:prstClr val="black">
                <a:alpha val="20000"/>
              </a:prstClr>
            </a:outerShdw>
          </a:effectLst>
          <a:extLst>
            <a:ext uri="{909E8E84-426E-40DD-AFC4-6F175D3DCCD1}">
              <a14:hiddenFill xmlns:a14="http://schemas.microsoft.com/office/drawing/2010/main">
                <a:solidFill>
                  <a:srgbClr val="FFFFFF"/>
                </a:solidFill>
              </a14:hiddenFill>
            </a:ext>
          </a:extLst>
        </p:spPr>
      </p:pic>
      <p:pic>
        <p:nvPicPr>
          <p:cNvPr id="9222" name="Picture 6" descr="Arduino Pro Mini V2 Adjustable 3.3V / 5V 16MHz MEGA328P (COMPATIBLE)">
            <a:extLst>
              <a:ext uri="{FF2B5EF4-FFF2-40B4-BE49-F238E27FC236}">
                <a16:creationId xmlns:a16="http://schemas.microsoft.com/office/drawing/2014/main" id="{D95CCAF6-3446-4591-A26F-9CC0CDFDAB07}"/>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710694" y="5303113"/>
            <a:ext cx="5024844" cy="5024844"/>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78394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عنصر نائب للمحتوى 2"/>
          <p:cNvSpPr>
            <a:spLocks noGrp="1"/>
          </p:cNvSpPr>
          <p:nvPr>
            <p:ph idx="1"/>
          </p:nvPr>
        </p:nvSpPr>
        <p:spPr>
          <a:xfrm>
            <a:off x="1354904" y="1454402"/>
            <a:ext cx="10058400" cy="1800199"/>
          </a:xfrm>
        </p:spPr>
        <p:txBody>
          <a:bodyPr>
            <a:normAutofit/>
          </a:bodyPr>
          <a:lstStyle/>
          <a:p>
            <a:pPr marL="0" indent="0">
              <a:buNone/>
            </a:pPr>
            <a:r>
              <a:rPr lang="ar-SY" sz="1800" dirty="0">
                <a:latin typeface="Tajawal" panose="00000500000000000000" pitchFamily="2" charset="-78"/>
                <a:cs typeface="Tajawal" panose="00000500000000000000" pitchFamily="2" charset="-78"/>
              </a:rPr>
              <a:t>هي عبارة عن أرجل موجودة في الأردوينو يتم من خلالها إرسال أو استقبال الإشارات. </a:t>
            </a:r>
          </a:p>
          <a:p>
            <a:pPr marL="0" indent="0">
              <a:buNone/>
            </a:pPr>
            <a:r>
              <a:rPr lang="ar-SY" sz="1800" dirty="0">
                <a:latin typeface="Tajawal" panose="00000500000000000000" pitchFamily="2" charset="-78"/>
                <a:cs typeface="Tajawal" panose="00000500000000000000" pitchFamily="2" charset="-78"/>
              </a:rPr>
              <a:t>وهنا بعض الأمثلة لمجموعة من القطع التي تستقبل الإشارة و يمكن ربطها بمخارج الأردوينو ( </a:t>
            </a:r>
            <a:r>
              <a:rPr lang="en-GB" sz="1800" dirty="0">
                <a:latin typeface="Tajawal" panose="00000500000000000000" pitchFamily="2" charset="-78"/>
                <a:cs typeface="Tajawal" panose="00000500000000000000" pitchFamily="2" charset="-78"/>
              </a:rPr>
              <a:t>Stepper , Servo , DC</a:t>
            </a:r>
            <a:r>
              <a:rPr lang="ar-SY" sz="1800" dirty="0">
                <a:latin typeface="Tajawal" panose="00000500000000000000" pitchFamily="2" charset="-78"/>
                <a:cs typeface="Tajawal" panose="00000500000000000000" pitchFamily="2" charset="-78"/>
              </a:rPr>
              <a:t> ) المحركات بأنواعها المختلفة .</a:t>
            </a:r>
          </a:p>
          <a:p>
            <a:pPr marL="0" indent="0">
              <a:buNone/>
            </a:pPr>
            <a:r>
              <a:rPr lang="ar-SY" sz="1800" dirty="0">
                <a:latin typeface="Tajawal" panose="00000500000000000000" pitchFamily="2" charset="-78"/>
                <a:cs typeface="Tajawal" panose="00000500000000000000" pitchFamily="2" charset="-78"/>
              </a:rPr>
              <a:t>إضافة إلى </a:t>
            </a:r>
            <a:r>
              <a:rPr lang="en-GB" sz="1800" dirty="0">
                <a:solidFill>
                  <a:prstClr val="black"/>
                </a:solidFill>
                <a:latin typeface="Tajawal" panose="00000500000000000000" pitchFamily="2" charset="-78"/>
                <a:cs typeface="Tajawal" panose="00000500000000000000" pitchFamily="2" charset="-78"/>
              </a:rPr>
              <a:t>( LED, 7SEGMENT, BUZZER)    </a:t>
            </a:r>
            <a:r>
              <a:rPr lang="ar-SY" sz="1800" dirty="0">
                <a:solidFill>
                  <a:prstClr val="black"/>
                </a:solidFill>
                <a:latin typeface="Tajawal" panose="00000500000000000000" pitchFamily="2" charset="-78"/>
                <a:cs typeface="Tajawal" panose="00000500000000000000" pitchFamily="2" charset="-78"/>
              </a:rPr>
              <a:t> .</a:t>
            </a:r>
          </a:p>
          <a:p>
            <a:pPr marL="0" indent="0">
              <a:buNone/>
            </a:pPr>
            <a:endParaRPr lang="ar-SY" sz="1800" b="1" dirty="0">
              <a:solidFill>
                <a:prstClr val="black"/>
              </a:solidFill>
              <a:latin typeface="Tajawal" panose="00000500000000000000" pitchFamily="2" charset="-78"/>
              <a:cs typeface="Tajawal" panose="00000500000000000000" pitchFamily="2" charset="-78"/>
            </a:endParaRPr>
          </a:p>
          <a:p>
            <a:pPr marL="0" indent="0">
              <a:buNone/>
            </a:pPr>
            <a:endParaRPr lang="ar-SY" sz="1800" b="1" dirty="0">
              <a:solidFill>
                <a:prstClr val="black"/>
              </a:solidFill>
              <a:latin typeface="Tajawal" panose="00000500000000000000" pitchFamily="2" charset="-78"/>
              <a:cs typeface="Tajawal" panose="00000500000000000000" pitchFamily="2" charset="-78"/>
            </a:endParaRPr>
          </a:p>
          <a:p>
            <a:pPr marL="0" indent="0">
              <a:buNone/>
            </a:pPr>
            <a:endParaRPr lang="ar-SY" sz="1800" b="1" dirty="0">
              <a:solidFill>
                <a:prstClr val="black"/>
              </a:solidFill>
              <a:latin typeface="Tajawal" panose="00000500000000000000" pitchFamily="2" charset="-78"/>
              <a:cs typeface="Tajawal" panose="00000500000000000000" pitchFamily="2" charset="-78"/>
            </a:endParaRPr>
          </a:p>
          <a:p>
            <a:pPr marL="0" indent="0">
              <a:buNone/>
            </a:pPr>
            <a:endParaRPr lang="ar-SY" sz="1800" b="1" dirty="0">
              <a:solidFill>
                <a:srgbClr val="FF0000"/>
              </a:solidFill>
              <a:latin typeface="Tajawal" panose="00000500000000000000" pitchFamily="2" charset="-78"/>
              <a:cs typeface="Tajawal" panose="00000500000000000000" pitchFamily="2" charset="-78"/>
            </a:endParaRPr>
          </a:p>
          <a:p>
            <a:pPr marL="0" indent="0">
              <a:buNone/>
            </a:pPr>
            <a:endParaRPr lang="ar-SY" sz="1800" dirty="0">
              <a:latin typeface="Tajawal" panose="00000500000000000000" pitchFamily="2" charset="-78"/>
              <a:cs typeface="Tajawal" panose="00000500000000000000" pitchFamily="2" charset="-78"/>
            </a:endParaRPr>
          </a:p>
        </p:txBody>
      </p:sp>
      <p:pic>
        <p:nvPicPr>
          <p:cNvPr id="4" name="صورة 3"/>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2725701" y="3254601"/>
            <a:ext cx="6893873" cy="5703666"/>
          </a:xfrm>
          <a:prstGeom prst="rect">
            <a:avLst/>
          </a:prstGeom>
          <a:effectLst>
            <a:outerShdw blurRad="63500" sx="102000" sy="102000" algn="ctr" rotWithShape="0">
              <a:prstClr val="black">
                <a:alpha val="40000"/>
              </a:prstClr>
            </a:outerShdw>
          </a:effectLst>
        </p:spPr>
      </p:pic>
      <p:grpSp>
        <p:nvGrpSpPr>
          <p:cNvPr id="5" name="Group 4">
            <a:extLst>
              <a:ext uri="{FF2B5EF4-FFF2-40B4-BE49-F238E27FC236}">
                <a16:creationId xmlns:a16="http://schemas.microsoft.com/office/drawing/2014/main" id="{09E11B28-E64E-4FCE-8C58-73C68ACC4566}"/>
              </a:ext>
            </a:extLst>
          </p:cNvPr>
          <p:cNvGrpSpPr/>
          <p:nvPr/>
        </p:nvGrpSpPr>
        <p:grpSpPr>
          <a:xfrm>
            <a:off x="6172638" y="604739"/>
            <a:ext cx="5337332" cy="568824"/>
            <a:chOff x="6552901" y="3568531"/>
            <a:chExt cx="5337332" cy="568824"/>
          </a:xfrm>
        </p:grpSpPr>
        <p:sp>
          <p:nvSpPr>
            <p:cNvPr id="6" name="TextBox 5">
              <a:extLst>
                <a:ext uri="{FF2B5EF4-FFF2-40B4-BE49-F238E27FC236}">
                  <a16:creationId xmlns:a16="http://schemas.microsoft.com/office/drawing/2014/main" id="{63482E79-1CA6-4601-8A43-1E05E80CD0E5}"/>
                </a:ext>
              </a:extLst>
            </p:cNvPr>
            <p:cNvSpPr txBox="1"/>
            <p:nvPr/>
          </p:nvSpPr>
          <p:spPr>
            <a:xfrm>
              <a:off x="8452859" y="3668269"/>
              <a:ext cx="3340708" cy="369332"/>
            </a:xfrm>
            <a:prstGeom prst="rect">
              <a:avLst/>
            </a:prstGeom>
            <a:noFill/>
          </p:spPr>
          <p:txBody>
            <a:bodyPr wrap="square">
              <a:spAutoFit/>
            </a:bodyPr>
            <a:lstStyle/>
            <a:p>
              <a:r>
                <a:rPr lang="ar-SY" sz="1800" b="1" dirty="0">
                  <a:latin typeface="Tajawal" panose="00000500000000000000" pitchFamily="2" charset="-78"/>
                  <a:cs typeface="Tajawal" panose="00000500000000000000" pitchFamily="2" charset="-78"/>
                </a:rPr>
                <a:t>مداخل و مخارج الأردوينو:</a:t>
              </a:r>
            </a:p>
          </p:txBody>
        </p:sp>
        <p:grpSp>
          <p:nvGrpSpPr>
            <p:cNvPr id="7" name="Google Shape;1158;p62">
              <a:extLst>
                <a:ext uri="{FF2B5EF4-FFF2-40B4-BE49-F238E27FC236}">
                  <a16:creationId xmlns:a16="http://schemas.microsoft.com/office/drawing/2014/main" id="{6C850745-DD2A-4E59-9B1A-601C227AB6FF}"/>
                </a:ext>
              </a:extLst>
            </p:cNvPr>
            <p:cNvGrpSpPr/>
            <p:nvPr/>
          </p:nvGrpSpPr>
          <p:grpSpPr>
            <a:xfrm flipH="1">
              <a:off x="6552901" y="3568531"/>
              <a:ext cx="5337332" cy="568824"/>
              <a:chOff x="6336019" y="3733725"/>
              <a:chExt cx="2566206" cy="351310"/>
            </a:xfrm>
          </p:grpSpPr>
          <p:sp>
            <p:nvSpPr>
              <p:cNvPr id="8" name="Google Shape;1159;p62">
                <a:extLst>
                  <a:ext uri="{FF2B5EF4-FFF2-40B4-BE49-F238E27FC236}">
                    <a16:creationId xmlns:a16="http://schemas.microsoft.com/office/drawing/2014/main" id="{1E8C298E-116C-46DE-8541-0291CB08B741}"/>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60;p62">
                <a:extLst>
                  <a:ext uri="{FF2B5EF4-FFF2-40B4-BE49-F238E27FC236}">
                    <a16:creationId xmlns:a16="http://schemas.microsoft.com/office/drawing/2014/main" id="{8D285670-4736-45F4-A404-0CBAC9E7F12C}"/>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61;p62">
                <a:extLst>
                  <a:ext uri="{FF2B5EF4-FFF2-40B4-BE49-F238E27FC236}">
                    <a16:creationId xmlns:a16="http://schemas.microsoft.com/office/drawing/2014/main" id="{E61FCD37-334E-449F-9CE5-32FB2FAA887B}"/>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62;p62">
                <a:extLst>
                  <a:ext uri="{FF2B5EF4-FFF2-40B4-BE49-F238E27FC236}">
                    <a16:creationId xmlns:a16="http://schemas.microsoft.com/office/drawing/2014/main" id="{16F2E5D7-1A66-480E-9846-E2418E33C2C4}"/>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826000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35C373CB-D7D3-466B-899A-41F59A5171AC}"/>
              </a:ext>
            </a:extLst>
          </p:cNvPr>
          <p:cNvGrpSpPr/>
          <p:nvPr/>
        </p:nvGrpSpPr>
        <p:grpSpPr>
          <a:xfrm>
            <a:off x="6179318" y="611560"/>
            <a:ext cx="5337332" cy="568824"/>
            <a:chOff x="6552901" y="3568531"/>
            <a:chExt cx="5337332" cy="568824"/>
          </a:xfrm>
        </p:grpSpPr>
        <p:sp>
          <p:nvSpPr>
            <p:cNvPr id="8" name="TextBox 7">
              <a:extLst>
                <a:ext uri="{FF2B5EF4-FFF2-40B4-BE49-F238E27FC236}">
                  <a16:creationId xmlns:a16="http://schemas.microsoft.com/office/drawing/2014/main" id="{FB44E43B-C2DD-4A6E-BAE5-9D98432A4470}"/>
                </a:ext>
              </a:extLst>
            </p:cNvPr>
            <p:cNvSpPr txBox="1"/>
            <p:nvPr/>
          </p:nvSpPr>
          <p:spPr>
            <a:xfrm>
              <a:off x="8452859" y="3668269"/>
              <a:ext cx="3340708" cy="369332"/>
            </a:xfrm>
            <a:prstGeom prst="rect">
              <a:avLst/>
            </a:prstGeom>
            <a:noFill/>
          </p:spPr>
          <p:txBody>
            <a:bodyPr wrap="square">
              <a:spAutoFit/>
            </a:bodyPr>
            <a:lstStyle/>
            <a:p>
              <a:r>
                <a:rPr lang="ar-SY" sz="1800" b="1" dirty="0">
                  <a:latin typeface="Tajawal" panose="00000500000000000000" pitchFamily="2" charset="-78"/>
                  <a:cs typeface="Tajawal" panose="00000500000000000000" pitchFamily="2" charset="-78"/>
                </a:rPr>
                <a:t>مميزات الأردوينو : </a:t>
              </a:r>
            </a:p>
          </p:txBody>
        </p:sp>
        <p:grpSp>
          <p:nvGrpSpPr>
            <p:cNvPr id="9" name="Google Shape;1158;p62">
              <a:extLst>
                <a:ext uri="{FF2B5EF4-FFF2-40B4-BE49-F238E27FC236}">
                  <a16:creationId xmlns:a16="http://schemas.microsoft.com/office/drawing/2014/main" id="{0C2BF986-B4D1-4F29-A4D7-7595BE08D9E3}"/>
                </a:ext>
              </a:extLst>
            </p:cNvPr>
            <p:cNvGrpSpPr/>
            <p:nvPr/>
          </p:nvGrpSpPr>
          <p:grpSpPr>
            <a:xfrm flipH="1">
              <a:off x="6552901" y="3568531"/>
              <a:ext cx="5337332" cy="568824"/>
              <a:chOff x="6336019" y="3733725"/>
              <a:chExt cx="2566206" cy="351310"/>
            </a:xfrm>
          </p:grpSpPr>
          <p:sp>
            <p:nvSpPr>
              <p:cNvPr id="10" name="Google Shape;1159;p62">
                <a:extLst>
                  <a:ext uri="{FF2B5EF4-FFF2-40B4-BE49-F238E27FC236}">
                    <a16:creationId xmlns:a16="http://schemas.microsoft.com/office/drawing/2014/main" id="{AFD32913-6C48-49A5-AF1A-1F56E8605146}"/>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60;p62">
                <a:extLst>
                  <a:ext uri="{FF2B5EF4-FFF2-40B4-BE49-F238E27FC236}">
                    <a16:creationId xmlns:a16="http://schemas.microsoft.com/office/drawing/2014/main" id="{45BE5BC0-7DF4-425B-837F-2C1F68CFFBAD}"/>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61;p62">
                <a:extLst>
                  <a:ext uri="{FF2B5EF4-FFF2-40B4-BE49-F238E27FC236}">
                    <a16:creationId xmlns:a16="http://schemas.microsoft.com/office/drawing/2014/main" id="{5276EB35-9A0C-40AF-BEDB-364395C2270A}"/>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62;p62">
                <a:extLst>
                  <a:ext uri="{FF2B5EF4-FFF2-40B4-BE49-F238E27FC236}">
                    <a16:creationId xmlns:a16="http://schemas.microsoft.com/office/drawing/2014/main" id="{92F6091E-6958-4BBA-8F80-8E6E79515355}"/>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 name="Google Shape;2083;p42">
            <a:extLst>
              <a:ext uri="{FF2B5EF4-FFF2-40B4-BE49-F238E27FC236}">
                <a16:creationId xmlns:a16="http://schemas.microsoft.com/office/drawing/2014/main" id="{2A21C170-BD5B-401C-BD76-65CB8927B6F2}"/>
              </a:ext>
            </a:extLst>
          </p:cNvPr>
          <p:cNvSpPr/>
          <p:nvPr/>
        </p:nvSpPr>
        <p:spPr>
          <a:xfrm>
            <a:off x="4450939" y="1854742"/>
            <a:ext cx="571035" cy="2562307"/>
          </a:xfrm>
          <a:custGeom>
            <a:avLst/>
            <a:gdLst/>
            <a:ahLst/>
            <a:cxnLst/>
            <a:rect l="l" t="t" r="r" b="b"/>
            <a:pathLst>
              <a:path w="8264" h="20777" extrusionOk="0">
                <a:moveTo>
                  <a:pt x="8263" y="1"/>
                </a:moveTo>
                <a:lnTo>
                  <a:pt x="0" y="16812"/>
                </a:lnTo>
                <a:lnTo>
                  <a:pt x="0" y="20777"/>
                </a:lnTo>
                <a:lnTo>
                  <a:pt x="8263" y="10609"/>
                </a:lnTo>
                <a:lnTo>
                  <a:pt x="8263" y="1"/>
                </a:lnTo>
                <a:close/>
              </a:path>
            </a:pathLst>
          </a:custGeom>
          <a:solidFill>
            <a:srgbClr val="01988C"/>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0" name="Google Shape;2084;p42">
            <a:extLst>
              <a:ext uri="{FF2B5EF4-FFF2-40B4-BE49-F238E27FC236}">
                <a16:creationId xmlns:a16="http://schemas.microsoft.com/office/drawing/2014/main" id="{377D552C-4780-4BDF-93A1-4752D8B7661B}"/>
              </a:ext>
            </a:extLst>
          </p:cNvPr>
          <p:cNvSpPr/>
          <p:nvPr/>
        </p:nvSpPr>
        <p:spPr>
          <a:xfrm>
            <a:off x="2999656" y="3916218"/>
            <a:ext cx="1451357" cy="500820"/>
          </a:xfrm>
          <a:custGeom>
            <a:avLst/>
            <a:gdLst/>
            <a:ahLst/>
            <a:cxnLst/>
            <a:rect l="l" t="t" r="r" b="b"/>
            <a:pathLst>
              <a:path w="21004" h="4061" extrusionOk="0">
                <a:moveTo>
                  <a:pt x="1" y="1"/>
                </a:moveTo>
                <a:lnTo>
                  <a:pt x="2072" y="4061"/>
                </a:lnTo>
                <a:lnTo>
                  <a:pt x="21003" y="4061"/>
                </a:lnTo>
                <a:lnTo>
                  <a:pt x="21003" y="1"/>
                </a:lnTo>
                <a:close/>
              </a:path>
            </a:pathLst>
          </a:custGeom>
          <a:solidFill>
            <a:srgbClr val="016F6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1" name="Google Shape;2085;p42">
            <a:extLst>
              <a:ext uri="{FF2B5EF4-FFF2-40B4-BE49-F238E27FC236}">
                <a16:creationId xmlns:a16="http://schemas.microsoft.com/office/drawing/2014/main" id="{558E1178-85ED-4F8F-BEFF-DC0E99C3C254}"/>
              </a:ext>
            </a:extLst>
          </p:cNvPr>
          <p:cNvSpPr/>
          <p:nvPr/>
        </p:nvSpPr>
        <p:spPr>
          <a:xfrm>
            <a:off x="4450939" y="3236459"/>
            <a:ext cx="571035" cy="1753299"/>
          </a:xfrm>
          <a:custGeom>
            <a:avLst/>
            <a:gdLst/>
            <a:ahLst/>
            <a:cxnLst/>
            <a:rect l="l" t="t" r="r" b="b"/>
            <a:pathLst>
              <a:path w="8264" h="14217" extrusionOk="0">
                <a:moveTo>
                  <a:pt x="8263" y="0"/>
                </a:moveTo>
                <a:lnTo>
                  <a:pt x="0" y="10621"/>
                </a:lnTo>
                <a:lnTo>
                  <a:pt x="0" y="14216"/>
                </a:lnTo>
                <a:lnTo>
                  <a:pt x="8263" y="10621"/>
                </a:lnTo>
                <a:lnTo>
                  <a:pt x="8263" y="0"/>
                </a:lnTo>
                <a:close/>
              </a:path>
            </a:pathLst>
          </a:custGeom>
          <a:solidFill>
            <a:srgbClr val="5DE0C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2" name="Google Shape;2086;p42">
            <a:extLst>
              <a:ext uri="{FF2B5EF4-FFF2-40B4-BE49-F238E27FC236}">
                <a16:creationId xmlns:a16="http://schemas.microsoft.com/office/drawing/2014/main" id="{29AE51C6-4C8B-4164-9968-7C14EE4BBC76}"/>
              </a:ext>
            </a:extLst>
          </p:cNvPr>
          <p:cNvSpPr/>
          <p:nvPr/>
        </p:nvSpPr>
        <p:spPr>
          <a:xfrm>
            <a:off x="3159274" y="4546155"/>
            <a:ext cx="1291739" cy="443597"/>
          </a:xfrm>
          <a:custGeom>
            <a:avLst/>
            <a:gdLst/>
            <a:ahLst/>
            <a:cxnLst/>
            <a:rect l="l" t="t" r="r" b="b"/>
            <a:pathLst>
              <a:path w="18694" h="3597" extrusionOk="0">
                <a:moveTo>
                  <a:pt x="18693" y="1"/>
                </a:moveTo>
                <a:lnTo>
                  <a:pt x="0" y="96"/>
                </a:lnTo>
                <a:lnTo>
                  <a:pt x="822" y="3596"/>
                </a:lnTo>
                <a:lnTo>
                  <a:pt x="18693" y="3596"/>
                </a:lnTo>
                <a:lnTo>
                  <a:pt x="18693" y="1"/>
                </a:lnTo>
                <a:close/>
              </a:path>
            </a:pathLst>
          </a:custGeom>
          <a:solidFill>
            <a:srgbClr val="24BE9D"/>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3" name="Google Shape;2087;p42">
            <a:extLst>
              <a:ext uri="{FF2B5EF4-FFF2-40B4-BE49-F238E27FC236}">
                <a16:creationId xmlns:a16="http://schemas.microsoft.com/office/drawing/2014/main" id="{D8E5BBF5-8AE6-4727-8EC3-4CEA0AF3352F}"/>
              </a:ext>
            </a:extLst>
          </p:cNvPr>
          <p:cNvSpPr/>
          <p:nvPr/>
        </p:nvSpPr>
        <p:spPr>
          <a:xfrm>
            <a:off x="4450110" y="4672438"/>
            <a:ext cx="574282" cy="1308471"/>
          </a:xfrm>
          <a:custGeom>
            <a:avLst/>
            <a:gdLst/>
            <a:ahLst/>
            <a:cxnLst/>
            <a:rect l="l" t="t" r="r" b="b"/>
            <a:pathLst>
              <a:path w="8311" h="10610" extrusionOk="0">
                <a:moveTo>
                  <a:pt x="8251" y="1"/>
                </a:moveTo>
                <a:lnTo>
                  <a:pt x="0" y="3703"/>
                </a:lnTo>
                <a:lnTo>
                  <a:pt x="24" y="7490"/>
                </a:lnTo>
                <a:lnTo>
                  <a:pt x="8311" y="10609"/>
                </a:lnTo>
                <a:lnTo>
                  <a:pt x="8251" y="1"/>
                </a:lnTo>
                <a:close/>
              </a:path>
            </a:pathLst>
          </a:custGeom>
          <a:solidFill>
            <a:srgbClr val="719AE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4" name="Google Shape;2088;p42">
            <a:extLst>
              <a:ext uri="{FF2B5EF4-FFF2-40B4-BE49-F238E27FC236}">
                <a16:creationId xmlns:a16="http://schemas.microsoft.com/office/drawing/2014/main" id="{D3C772E4-F5C2-436E-87A3-9C3955D99CA8}"/>
              </a:ext>
            </a:extLst>
          </p:cNvPr>
          <p:cNvSpPr/>
          <p:nvPr/>
        </p:nvSpPr>
        <p:spPr>
          <a:xfrm>
            <a:off x="3212757" y="5130584"/>
            <a:ext cx="1239085" cy="480225"/>
          </a:xfrm>
          <a:custGeom>
            <a:avLst/>
            <a:gdLst/>
            <a:ahLst/>
            <a:cxnLst/>
            <a:rect l="l" t="t" r="r" b="b"/>
            <a:pathLst>
              <a:path w="17932" h="3894" extrusionOk="0">
                <a:moveTo>
                  <a:pt x="17907" y="0"/>
                </a:moveTo>
                <a:lnTo>
                  <a:pt x="0" y="203"/>
                </a:lnTo>
                <a:lnTo>
                  <a:pt x="60" y="3894"/>
                </a:lnTo>
                <a:lnTo>
                  <a:pt x="17931" y="3787"/>
                </a:lnTo>
                <a:lnTo>
                  <a:pt x="17907" y="0"/>
                </a:lnTo>
                <a:close/>
              </a:path>
            </a:pathLst>
          </a:custGeom>
          <a:solidFill>
            <a:srgbClr val="2740A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5" name="Google Shape;2089;p42">
            <a:extLst>
              <a:ext uri="{FF2B5EF4-FFF2-40B4-BE49-F238E27FC236}">
                <a16:creationId xmlns:a16="http://schemas.microsoft.com/office/drawing/2014/main" id="{AA35AB91-294B-4EB2-8633-7C24289C78D1}"/>
              </a:ext>
            </a:extLst>
          </p:cNvPr>
          <p:cNvSpPr/>
          <p:nvPr/>
        </p:nvSpPr>
        <p:spPr>
          <a:xfrm>
            <a:off x="4450939" y="5741406"/>
            <a:ext cx="571035" cy="1674003"/>
          </a:xfrm>
          <a:custGeom>
            <a:avLst/>
            <a:gdLst/>
            <a:ahLst/>
            <a:cxnLst/>
            <a:rect l="l" t="t" r="r" b="b"/>
            <a:pathLst>
              <a:path w="8264" h="13574" extrusionOk="0">
                <a:moveTo>
                  <a:pt x="0" y="0"/>
                </a:moveTo>
                <a:lnTo>
                  <a:pt x="0" y="3263"/>
                </a:lnTo>
                <a:lnTo>
                  <a:pt x="8263" y="13573"/>
                </a:lnTo>
                <a:lnTo>
                  <a:pt x="8263" y="2953"/>
                </a:lnTo>
                <a:lnTo>
                  <a:pt x="0" y="0"/>
                </a:lnTo>
                <a:close/>
              </a:path>
            </a:pathLst>
          </a:custGeom>
          <a:solidFill>
            <a:srgbClr val="00928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6" name="Google Shape;2090;p42">
            <a:extLst>
              <a:ext uri="{FF2B5EF4-FFF2-40B4-BE49-F238E27FC236}">
                <a16:creationId xmlns:a16="http://schemas.microsoft.com/office/drawing/2014/main" id="{5AA71642-5B05-4F75-B174-AC4B9509729C}"/>
              </a:ext>
            </a:extLst>
          </p:cNvPr>
          <p:cNvSpPr/>
          <p:nvPr/>
        </p:nvSpPr>
        <p:spPr>
          <a:xfrm>
            <a:off x="3200388" y="5738446"/>
            <a:ext cx="1250625" cy="405366"/>
          </a:xfrm>
          <a:custGeom>
            <a:avLst/>
            <a:gdLst/>
            <a:ahLst/>
            <a:cxnLst/>
            <a:rect l="l" t="t" r="r" b="b"/>
            <a:pathLst>
              <a:path w="18099" h="3287" extrusionOk="0">
                <a:moveTo>
                  <a:pt x="18098" y="1"/>
                </a:moveTo>
                <a:lnTo>
                  <a:pt x="179" y="84"/>
                </a:lnTo>
                <a:lnTo>
                  <a:pt x="1" y="3287"/>
                </a:lnTo>
                <a:lnTo>
                  <a:pt x="18098" y="3287"/>
                </a:lnTo>
                <a:lnTo>
                  <a:pt x="18098" y="1"/>
                </a:lnTo>
                <a:close/>
              </a:path>
            </a:pathLst>
          </a:custGeom>
          <a:solidFill>
            <a:srgbClr val="006E6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7" name="Google Shape;2091;p42">
            <a:extLst>
              <a:ext uri="{FF2B5EF4-FFF2-40B4-BE49-F238E27FC236}">
                <a16:creationId xmlns:a16="http://schemas.microsoft.com/office/drawing/2014/main" id="{440E94A5-516F-4702-A29E-ADD506F40EEA}"/>
              </a:ext>
            </a:extLst>
          </p:cNvPr>
          <p:cNvSpPr/>
          <p:nvPr/>
        </p:nvSpPr>
        <p:spPr>
          <a:xfrm>
            <a:off x="4450939" y="6262694"/>
            <a:ext cx="571035" cy="2557868"/>
          </a:xfrm>
          <a:custGeom>
            <a:avLst/>
            <a:gdLst/>
            <a:ahLst/>
            <a:cxnLst/>
            <a:rect l="l" t="t" r="r" b="b"/>
            <a:pathLst>
              <a:path w="8264" h="20741" extrusionOk="0">
                <a:moveTo>
                  <a:pt x="0" y="0"/>
                </a:moveTo>
                <a:lnTo>
                  <a:pt x="0" y="4024"/>
                </a:lnTo>
                <a:lnTo>
                  <a:pt x="8263" y="20741"/>
                </a:lnTo>
                <a:lnTo>
                  <a:pt x="8263" y="10120"/>
                </a:lnTo>
                <a:lnTo>
                  <a:pt x="0" y="0"/>
                </a:lnTo>
                <a:close/>
              </a:path>
            </a:pathLst>
          </a:custGeom>
          <a:solidFill>
            <a:srgbClr val="FDCE59"/>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8" name="Google Shape;2092;p42">
            <a:extLst>
              <a:ext uri="{FF2B5EF4-FFF2-40B4-BE49-F238E27FC236}">
                <a16:creationId xmlns:a16="http://schemas.microsoft.com/office/drawing/2014/main" id="{8943DBE7-D066-42D7-B136-A6215FED7C8C}"/>
              </a:ext>
            </a:extLst>
          </p:cNvPr>
          <p:cNvSpPr/>
          <p:nvPr/>
        </p:nvSpPr>
        <p:spPr>
          <a:xfrm>
            <a:off x="3085200" y="6262694"/>
            <a:ext cx="1365814" cy="496381"/>
          </a:xfrm>
          <a:custGeom>
            <a:avLst/>
            <a:gdLst/>
            <a:ahLst/>
            <a:cxnLst/>
            <a:rect l="l" t="t" r="r" b="b"/>
            <a:pathLst>
              <a:path w="19766" h="4025" extrusionOk="0">
                <a:moveTo>
                  <a:pt x="19765" y="0"/>
                </a:moveTo>
                <a:lnTo>
                  <a:pt x="1537" y="107"/>
                </a:lnTo>
                <a:lnTo>
                  <a:pt x="1" y="4024"/>
                </a:lnTo>
                <a:lnTo>
                  <a:pt x="19765" y="4024"/>
                </a:lnTo>
                <a:lnTo>
                  <a:pt x="19765" y="0"/>
                </a:lnTo>
                <a:close/>
              </a:path>
            </a:pathLst>
          </a:custGeom>
          <a:solidFill>
            <a:srgbClr val="F86B39"/>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1200"/>
          </a:p>
        </p:txBody>
      </p:sp>
      <p:sp>
        <p:nvSpPr>
          <p:cNvPr id="199" name="Google Shape;2093;p42">
            <a:extLst>
              <a:ext uri="{FF2B5EF4-FFF2-40B4-BE49-F238E27FC236}">
                <a16:creationId xmlns:a16="http://schemas.microsoft.com/office/drawing/2014/main" id="{4A3CB57D-2989-4529-8CE9-67B984271A85}"/>
              </a:ext>
            </a:extLst>
          </p:cNvPr>
          <p:cNvSpPr/>
          <p:nvPr/>
        </p:nvSpPr>
        <p:spPr>
          <a:xfrm>
            <a:off x="5024826" y="1846667"/>
            <a:ext cx="6019839" cy="1308564"/>
          </a:xfrm>
          <a:prstGeom prst="rect">
            <a:avLst/>
          </a:prstGeom>
          <a:solidFill>
            <a:schemeClr val="bg1">
              <a:lumMod val="85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69900" lvl="0" indent="0" algn="r" rtl="0">
              <a:spcBef>
                <a:spcPts val="0"/>
              </a:spcBef>
              <a:spcAft>
                <a:spcPts val="0"/>
              </a:spcAft>
              <a:buNone/>
            </a:pPr>
            <a:r>
              <a:rPr kumimoji="0" lang="ar-SY" sz="1800" b="1"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.رخيص الثمن : </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تعتبر لوحات الأردوينو رخيصة بنسبة كبيرة بالمقارنة مع باقي المتحكمات</a:t>
            </a:r>
            <a:endParaRPr lang="en-US" sz="1200" dirty="0"/>
          </a:p>
        </p:txBody>
      </p:sp>
      <p:sp>
        <p:nvSpPr>
          <p:cNvPr id="200" name="Google Shape;2094;p42">
            <a:extLst>
              <a:ext uri="{FF2B5EF4-FFF2-40B4-BE49-F238E27FC236}">
                <a16:creationId xmlns:a16="http://schemas.microsoft.com/office/drawing/2014/main" id="{DB622C08-A714-4CB2-AADB-148D18AE0F5E}"/>
              </a:ext>
            </a:extLst>
          </p:cNvPr>
          <p:cNvSpPr/>
          <p:nvPr/>
        </p:nvSpPr>
        <p:spPr>
          <a:xfrm>
            <a:off x="5024826" y="3265001"/>
            <a:ext cx="6019839" cy="1308564"/>
          </a:xfrm>
          <a:prstGeom prst="rect">
            <a:avLst/>
          </a:prstGeom>
          <a:solidFill>
            <a:schemeClr val="bg1">
              <a:lumMod val="85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914400" rtl="1" eaLnBrk="1" fontAlgn="auto" latinLnBrk="0" hangingPunct="1">
              <a:lnSpc>
                <a:spcPct val="100000"/>
              </a:lnSpc>
              <a:spcBef>
                <a:spcPct val="20000"/>
              </a:spcBef>
              <a:spcAft>
                <a:spcPts val="0"/>
              </a:spcAft>
              <a:buClrTx/>
              <a:buSzTx/>
              <a:buFont typeface="Arial" panose="020B0604020202020204" pitchFamily="34" charset="0"/>
              <a:buNone/>
              <a:tabLst/>
              <a:defRPr/>
            </a:pPr>
            <a:r>
              <a:rPr kumimoji="0" lang="ar-SY" sz="1800" b="1"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.تعدد منصات العمل : </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نستطيع برمجة الأردوينو على عدة أنظمة تشغيل مثل ال </a:t>
            </a:r>
            <a:r>
              <a:rPr kumimoji="0" lang="en-US"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Windows </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 و </a:t>
            </a:r>
            <a:r>
              <a:rPr kumimoji="0" lang="en-US"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Linux</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 و هذه فائدة كبيرة تخدم جميع المستخدمين</a:t>
            </a:r>
          </a:p>
        </p:txBody>
      </p:sp>
      <p:sp>
        <p:nvSpPr>
          <p:cNvPr id="201" name="Google Shape;2095;p42">
            <a:extLst>
              <a:ext uri="{FF2B5EF4-FFF2-40B4-BE49-F238E27FC236}">
                <a16:creationId xmlns:a16="http://schemas.microsoft.com/office/drawing/2014/main" id="{3C2FC519-0E8E-4BEC-8868-CDEA2960990A}"/>
              </a:ext>
            </a:extLst>
          </p:cNvPr>
          <p:cNvSpPr/>
          <p:nvPr/>
        </p:nvSpPr>
        <p:spPr>
          <a:xfrm>
            <a:off x="5024826" y="4683338"/>
            <a:ext cx="6019839" cy="1308564"/>
          </a:xfrm>
          <a:prstGeom prst="rect">
            <a:avLst/>
          </a:prstGeom>
          <a:solidFill>
            <a:schemeClr val="bg1">
              <a:lumMod val="85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914400" rtl="1" eaLnBrk="1" fontAlgn="auto" latinLnBrk="0" hangingPunct="1">
              <a:lnSpc>
                <a:spcPct val="100000"/>
              </a:lnSpc>
              <a:spcBef>
                <a:spcPct val="20000"/>
              </a:spcBef>
              <a:spcAft>
                <a:spcPts val="0"/>
              </a:spcAft>
              <a:buClrTx/>
              <a:buSzTx/>
              <a:buFont typeface="Arial" panose="020B0604020202020204" pitchFamily="34" charset="0"/>
              <a:buNone/>
              <a:tabLst/>
              <a:defRPr/>
            </a:pPr>
            <a:r>
              <a:rPr kumimoji="0" lang="ar-SY" sz="1800" b="1"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.رخيص الثمن : </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تعتبر لوحات الأردوينو رخيصة بنسبة كبيرة بالمقارنة مع باقي المتحكمات بينما أغلب المتحكمات الإلكترونية الأخرى تعمل على فقط على الويندوز .  </a:t>
            </a:r>
          </a:p>
        </p:txBody>
      </p:sp>
      <p:sp>
        <p:nvSpPr>
          <p:cNvPr id="202" name="Google Shape;2096;p42">
            <a:extLst>
              <a:ext uri="{FF2B5EF4-FFF2-40B4-BE49-F238E27FC236}">
                <a16:creationId xmlns:a16="http://schemas.microsoft.com/office/drawing/2014/main" id="{4634E107-CF09-4038-8A36-FEDB0E1B4DEC}"/>
              </a:ext>
            </a:extLst>
          </p:cNvPr>
          <p:cNvSpPr/>
          <p:nvPr/>
        </p:nvSpPr>
        <p:spPr>
          <a:xfrm>
            <a:off x="5024826" y="6101672"/>
            <a:ext cx="6019839" cy="1308564"/>
          </a:xfrm>
          <a:prstGeom prst="rect">
            <a:avLst/>
          </a:prstGeom>
          <a:solidFill>
            <a:schemeClr val="bg1">
              <a:lumMod val="85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914400" rtl="1" eaLnBrk="1" fontAlgn="auto" latinLnBrk="0" hangingPunct="1">
              <a:lnSpc>
                <a:spcPct val="100000"/>
              </a:lnSpc>
              <a:spcBef>
                <a:spcPct val="20000"/>
              </a:spcBef>
              <a:spcAft>
                <a:spcPts val="0"/>
              </a:spcAft>
              <a:buClrTx/>
              <a:buSzTx/>
              <a:buFont typeface="Arial" panose="020B0604020202020204" pitchFamily="34" charset="0"/>
              <a:buNone/>
              <a:tabLst/>
              <a:defRPr/>
            </a:pPr>
            <a:r>
              <a:rPr kumimoji="0" lang="ar-SY" sz="1800" b="1"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.البساطة والوضوح : </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يستخدم لغة البرمجة </a:t>
            </a:r>
            <a:r>
              <a:rPr kumimoji="0" lang="en-GB"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 Arduino C </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والتي تعتبر سهلة التعلم  و ذلك بسبب وجود العديد من المراجع التعليمية من كتب وفيديوهات والتي تبسط عملية الفهم.</a:t>
            </a:r>
          </a:p>
        </p:txBody>
      </p:sp>
      <p:sp>
        <p:nvSpPr>
          <p:cNvPr id="203" name="Google Shape;2097;p42">
            <a:extLst>
              <a:ext uri="{FF2B5EF4-FFF2-40B4-BE49-F238E27FC236}">
                <a16:creationId xmlns:a16="http://schemas.microsoft.com/office/drawing/2014/main" id="{555B1F11-9260-437D-B211-571109AD95CD}"/>
              </a:ext>
            </a:extLst>
          </p:cNvPr>
          <p:cNvSpPr/>
          <p:nvPr/>
        </p:nvSpPr>
        <p:spPr>
          <a:xfrm>
            <a:off x="5024826" y="7520007"/>
            <a:ext cx="6019839" cy="1308564"/>
          </a:xfrm>
          <a:prstGeom prst="rect">
            <a:avLst/>
          </a:prstGeom>
          <a:solidFill>
            <a:schemeClr val="bg1">
              <a:lumMod val="85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914400" rtl="1" eaLnBrk="1" fontAlgn="auto" latinLnBrk="0" hangingPunct="1">
              <a:lnSpc>
                <a:spcPct val="100000"/>
              </a:lnSpc>
              <a:spcBef>
                <a:spcPct val="20000"/>
              </a:spcBef>
              <a:spcAft>
                <a:spcPts val="0"/>
              </a:spcAft>
              <a:buClrTx/>
              <a:buSzTx/>
              <a:buFont typeface="Arial" panose="020B0604020202020204" pitchFamily="34" charset="0"/>
              <a:buNone/>
              <a:tabLst/>
              <a:defRPr/>
            </a:pPr>
            <a:r>
              <a:rPr kumimoji="0" lang="ar-SY" sz="1800" b="1"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التركيب الذاتي : </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يمكنك تحميل ورقة البيانات من </a:t>
            </a:r>
            <a:r>
              <a:rPr kumimoji="0" lang="en-US"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Datasheet</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       الخاصة </a:t>
            </a:r>
            <a:r>
              <a:rPr kumimoji="0" lang="ar-SY" sz="1800" b="0" i="0" u="none" strike="noStrike" kern="1200" cap="none" spc="0" normalizeH="0" baseline="0" noProof="0" dirty="0" err="1">
                <a:ln>
                  <a:noFill/>
                </a:ln>
                <a:solidFill>
                  <a:prstClr val="black"/>
                </a:solidFill>
                <a:effectLst/>
                <a:uLnTx/>
                <a:uFillTx/>
                <a:latin typeface="Tajawal" panose="00000500000000000000" pitchFamily="2" charset="-78"/>
                <a:ea typeface="+mn-ea"/>
                <a:cs typeface="Tajawal" panose="00000500000000000000" pitchFamily="2" charset="-78"/>
              </a:rPr>
              <a:t>بالأردوينو</a:t>
            </a:r>
            <a:r>
              <a:rPr kumimoji="0" lang="ar-SY" sz="1800" b="0" i="0" u="none" strike="noStrike" kern="1200" cap="none" spc="0" normalizeH="0" baseline="0" noProof="0" dirty="0">
                <a:ln>
                  <a:noFill/>
                </a:ln>
                <a:solidFill>
                  <a:prstClr val="black"/>
                </a:solidFill>
                <a:effectLst/>
                <a:uLnTx/>
                <a:uFillTx/>
                <a:latin typeface="Tajawal" panose="00000500000000000000" pitchFamily="2" charset="-78"/>
                <a:ea typeface="+mn-ea"/>
                <a:cs typeface="Tajawal" panose="00000500000000000000" pitchFamily="2" charset="-78"/>
              </a:rPr>
              <a:t> مجانا من الموقع الرسمي و شراء القطع وتركيبها بنفسك .</a:t>
            </a:r>
          </a:p>
        </p:txBody>
      </p:sp>
      <p:sp>
        <p:nvSpPr>
          <p:cNvPr id="204" name="Google Shape;2098;p42">
            <a:extLst>
              <a:ext uri="{FF2B5EF4-FFF2-40B4-BE49-F238E27FC236}">
                <a16:creationId xmlns:a16="http://schemas.microsoft.com/office/drawing/2014/main" id="{5FC16326-E629-4F13-B1FC-B13D19DC08A4}"/>
              </a:ext>
            </a:extLst>
          </p:cNvPr>
          <p:cNvSpPr/>
          <p:nvPr/>
        </p:nvSpPr>
        <p:spPr>
          <a:xfrm>
            <a:off x="11044666" y="1835696"/>
            <a:ext cx="769711" cy="1308564"/>
          </a:xfrm>
          <a:prstGeom prst="rect">
            <a:avLst/>
          </a:prstGeom>
          <a:solidFill>
            <a:srgbClr val="01988C"/>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ar-SY" sz="3200" dirty="0">
                <a:latin typeface="Tajawal" panose="00000500000000000000" pitchFamily="2" charset="-78"/>
                <a:cs typeface="Tajawal" panose="00000500000000000000" pitchFamily="2" charset="-78"/>
              </a:rPr>
              <a:t>1</a:t>
            </a:r>
            <a:endParaRPr sz="3200" dirty="0">
              <a:latin typeface="Tajawal" panose="00000500000000000000" pitchFamily="2" charset="-78"/>
              <a:cs typeface="Tajawal" panose="00000500000000000000" pitchFamily="2" charset="-78"/>
            </a:endParaRPr>
          </a:p>
        </p:txBody>
      </p:sp>
      <p:sp>
        <p:nvSpPr>
          <p:cNvPr id="205" name="Google Shape;2099;p42">
            <a:extLst>
              <a:ext uri="{FF2B5EF4-FFF2-40B4-BE49-F238E27FC236}">
                <a16:creationId xmlns:a16="http://schemas.microsoft.com/office/drawing/2014/main" id="{AFEB2CC7-C69E-4126-A3A3-A1BC81E30DD0}"/>
              </a:ext>
            </a:extLst>
          </p:cNvPr>
          <p:cNvSpPr/>
          <p:nvPr/>
        </p:nvSpPr>
        <p:spPr>
          <a:xfrm>
            <a:off x="11044666" y="3254069"/>
            <a:ext cx="769711" cy="1308564"/>
          </a:xfrm>
          <a:prstGeom prst="rect">
            <a:avLst/>
          </a:prstGeom>
          <a:solidFill>
            <a:srgbClr val="5DE0C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US" sz="2800" dirty="0">
                <a:latin typeface="Tajawal" panose="00000500000000000000" pitchFamily="2" charset="-78"/>
                <a:cs typeface="Tajawal" panose="00000500000000000000" pitchFamily="2" charset="-78"/>
              </a:rPr>
              <a:t>2</a:t>
            </a:r>
            <a:endParaRPr sz="2800" dirty="0">
              <a:latin typeface="Tajawal" panose="00000500000000000000" pitchFamily="2" charset="-78"/>
              <a:cs typeface="Tajawal" panose="00000500000000000000" pitchFamily="2" charset="-78"/>
            </a:endParaRPr>
          </a:p>
        </p:txBody>
      </p:sp>
      <p:sp>
        <p:nvSpPr>
          <p:cNvPr id="206" name="Google Shape;2100;p42">
            <a:extLst>
              <a:ext uri="{FF2B5EF4-FFF2-40B4-BE49-F238E27FC236}">
                <a16:creationId xmlns:a16="http://schemas.microsoft.com/office/drawing/2014/main" id="{C9BF2FA8-4767-4F9F-BBBE-52D3138EBC27}"/>
              </a:ext>
            </a:extLst>
          </p:cNvPr>
          <p:cNvSpPr/>
          <p:nvPr/>
        </p:nvSpPr>
        <p:spPr>
          <a:xfrm>
            <a:off x="11044666" y="4672418"/>
            <a:ext cx="769711" cy="1308564"/>
          </a:xfrm>
          <a:prstGeom prst="rect">
            <a:avLst/>
          </a:prstGeom>
          <a:solidFill>
            <a:srgbClr val="719AE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US" sz="2800" dirty="0">
                <a:latin typeface="Tajawal" panose="00000500000000000000" pitchFamily="2" charset="-78"/>
                <a:cs typeface="Tajawal" panose="00000500000000000000" pitchFamily="2" charset="-78"/>
              </a:rPr>
              <a:t>3</a:t>
            </a:r>
            <a:endParaRPr sz="2800" dirty="0">
              <a:latin typeface="Tajawal" panose="00000500000000000000" pitchFamily="2" charset="-78"/>
              <a:cs typeface="Tajawal" panose="00000500000000000000" pitchFamily="2" charset="-78"/>
            </a:endParaRPr>
          </a:p>
        </p:txBody>
      </p:sp>
      <p:sp>
        <p:nvSpPr>
          <p:cNvPr id="207" name="Google Shape;2101;p42">
            <a:extLst>
              <a:ext uri="{FF2B5EF4-FFF2-40B4-BE49-F238E27FC236}">
                <a16:creationId xmlns:a16="http://schemas.microsoft.com/office/drawing/2014/main" id="{312978CC-D39F-42A2-AE06-92A38C2549C5}"/>
              </a:ext>
            </a:extLst>
          </p:cNvPr>
          <p:cNvSpPr/>
          <p:nvPr/>
        </p:nvSpPr>
        <p:spPr>
          <a:xfrm>
            <a:off x="11044666" y="6090740"/>
            <a:ext cx="769711" cy="1308564"/>
          </a:xfrm>
          <a:prstGeom prst="rect">
            <a:avLst/>
          </a:prstGeom>
          <a:solidFill>
            <a:srgbClr val="00928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US" sz="2800" dirty="0">
                <a:latin typeface="Tajawal" panose="00000500000000000000" pitchFamily="2" charset="-78"/>
                <a:cs typeface="Tajawal" panose="00000500000000000000" pitchFamily="2" charset="-78"/>
              </a:rPr>
              <a:t>4</a:t>
            </a:r>
            <a:endParaRPr sz="2800" dirty="0">
              <a:latin typeface="Tajawal" panose="00000500000000000000" pitchFamily="2" charset="-78"/>
              <a:cs typeface="Tajawal" panose="00000500000000000000" pitchFamily="2" charset="-78"/>
            </a:endParaRPr>
          </a:p>
        </p:txBody>
      </p:sp>
      <p:sp>
        <p:nvSpPr>
          <p:cNvPr id="208" name="Google Shape;2102;p42">
            <a:extLst>
              <a:ext uri="{FF2B5EF4-FFF2-40B4-BE49-F238E27FC236}">
                <a16:creationId xmlns:a16="http://schemas.microsoft.com/office/drawing/2014/main" id="{D762C171-4223-4A15-AC0B-751EDD9BE139}"/>
              </a:ext>
            </a:extLst>
          </p:cNvPr>
          <p:cNvSpPr/>
          <p:nvPr/>
        </p:nvSpPr>
        <p:spPr>
          <a:xfrm>
            <a:off x="11044666" y="7509062"/>
            <a:ext cx="769711" cy="1308564"/>
          </a:xfrm>
          <a:prstGeom prst="rect">
            <a:avLst/>
          </a:prstGeom>
          <a:solidFill>
            <a:srgbClr val="FDCE59"/>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US" sz="2800" dirty="0">
                <a:latin typeface="Tajawal" panose="00000500000000000000" pitchFamily="2" charset="-78"/>
                <a:cs typeface="Tajawal" panose="00000500000000000000" pitchFamily="2" charset="-78"/>
              </a:rPr>
              <a:t>5</a:t>
            </a:r>
            <a:endParaRPr sz="2800" dirty="0">
              <a:latin typeface="Tajawal" panose="00000500000000000000" pitchFamily="2" charset="-78"/>
              <a:cs typeface="Tajawal" panose="00000500000000000000" pitchFamily="2" charset="-78"/>
            </a:endParaRPr>
          </a:p>
        </p:txBody>
      </p:sp>
      <p:pic>
        <p:nvPicPr>
          <p:cNvPr id="231" name="Graphic 230">
            <a:extLst>
              <a:ext uri="{FF2B5EF4-FFF2-40B4-BE49-F238E27FC236}">
                <a16:creationId xmlns:a16="http://schemas.microsoft.com/office/drawing/2014/main" id="{7E3906FC-9165-4D00-B04B-856DE421A2A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3140" y="3836547"/>
            <a:ext cx="2960634" cy="2960634"/>
          </a:xfrm>
          <a:prstGeom prst="rect">
            <a:avLst/>
          </a:prstGeom>
        </p:spPr>
      </p:pic>
    </p:spTree>
    <p:extLst>
      <p:ext uri="{BB962C8B-B14F-4D97-AF65-F5344CB8AC3E}">
        <p14:creationId xmlns:p14="http://schemas.microsoft.com/office/powerpoint/2010/main" val="2246125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عنصر نائب للمحتوى 2"/>
          <p:cNvSpPr>
            <a:spLocks noGrp="1"/>
          </p:cNvSpPr>
          <p:nvPr>
            <p:ph idx="1"/>
          </p:nvPr>
        </p:nvSpPr>
        <p:spPr>
          <a:xfrm>
            <a:off x="623392" y="1866182"/>
            <a:ext cx="10945216" cy="1040750"/>
          </a:xfrm>
        </p:spPr>
        <p:txBody>
          <a:bodyPr>
            <a:normAutofit/>
          </a:bodyPr>
          <a:lstStyle/>
          <a:p>
            <a:pPr marL="0" indent="0">
              <a:buNone/>
            </a:pPr>
            <a:r>
              <a:rPr lang="ar-SY" sz="1800" dirty="0">
                <a:latin typeface="Tajawal" panose="00000500000000000000" pitchFamily="2" charset="-78"/>
                <a:cs typeface="Tajawal" panose="00000500000000000000" pitchFamily="2" charset="-78"/>
              </a:rPr>
              <a:t>الأردوينو : هي كلمة إنجليزية </a:t>
            </a:r>
            <a:r>
              <a:rPr lang="en-GB" sz="1800" dirty="0">
                <a:latin typeface="Tajawal" panose="00000500000000000000" pitchFamily="2" charset="-78"/>
                <a:cs typeface="Tajawal" panose="00000500000000000000" pitchFamily="2" charset="-78"/>
              </a:rPr>
              <a:t>Arduino </a:t>
            </a:r>
            <a:r>
              <a:rPr lang="ar-SY" sz="1800" dirty="0">
                <a:latin typeface="Tajawal" panose="00000500000000000000" pitchFamily="2" charset="-78"/>
                <a:cs typeface="Tajawal" panose="00000500000000000000" pitchFamily="2" charset="-78"/>
              </a:rPr>
              <a:t>هي عبارة عن لوحه تطوير إلكترونية </a:t>
            </a:r>
            <a:r>
              <a:rPr lang="en-GB" sz="1800" dirty="0">
                <a:latin typeface="Tajawal" panose="00000500000000000000" pitchFamily="2" charset="-78"/>
                <a:cs typeface="Tajawal" panose="00000500000000000000" pitchFamily="2" charset="-78"/>
              </a:rPr>
              <a:t> Board Development </a:t>
            </a:r>
            <a:r>
              <a:rPr lang="ar-SY" sz="1800" dirty="0">
                <a:latin typeface="Tajawal" panose="00000500000000000000" pitchFamily="2" charset="-78"/>
                <a:cs typeface="Tajawal" panose="00000500000000000000" pitchFamily="2" charset="-78"/>
              </a:rPr>
              <a:t>تتكون من دارة إلكترونية مفتوحة المصدر مع متحكم دقيق على لوحة واحدة يتم برمجتها عن طريق الكمبيوتر وهي مصممة لجعل عملية استخدام الإلكترونيات التفاعلية في مشاريع متعددة التخصصات أكثر سهولة.</a:t>
            </a:r>
          </a:p>
          <a:p>
            <a:endParaRPr lang="ar-SY" sz="1800" dirty="0">
              <a:latin typeface="Tajawal" panose="00000500000000000000" pitchFamily="2" charset="-78"/>
              <a:cs typeface="Tajawal" panose="00000500000000000000" pitchFamily="2" charset="-78"/>
            </a:endParaRPr>
          </a:p>
          <a:p>
            <a:endParaRPr lang="ar-SY" sz="1800" dirty="0">
              <a:latin typeface="Tajawal" panose="00000500000000000000" pitchFamily="2" charset="-78"/>
              <a:cs typeface="Tajawal" panose="00000500000000000000" pitchFamily="2" charset="-78"/>
            </a:endParaRPr>
          </a:p>
        </p:txBody>
      </p:sp>
      <p:grpSp>
        <p:nvGrpSpPr>
          <p:cNvPr id="22" name="Group 21">
            <a:extLst>
              <a:ext uri="{FF2B5EF4-FFF2-40B4-BE49-F238E27FC236}">
                <a16:creationId xmlns:a16="http://schemas.microsoft.com/office/drawing/2014/main" id="{A6EB10D6-158F-4BF1-92A0-B3E77FB6A093}"/>
              </a:ext>
            </a:extLst>
          </p:cNvPr>
          <p:cNvGrpSpPr/>
          <p:nvPr/>
        </p:nvGrpSpPr>
        <p:grpSpPr>
          <a:xfrm>
            <a:off x="8256240" y="966765"/>
            <a:ext cx="3169770" cy="774473"/>
            <a:chOff x="7968208" y="408990"/>
            <a:chExt cx="3169770" cy="774473"/>
          </a:xfrm>
        </p:grpSpPr>
        <p:sp>
          <p:nvSpPr>
            <p:cNvPr id="5" name="TextBox 4">
              <a:extLst>
                <a:ext uri="{FF2B5EF4-FFF2-40B4-BE49-F238E27FC236}">
                  <a16:creationId xmlns:a16="http://schemas.microsoft.com/office/drawing/2014/main" id="{3A803A2B-7539-4A8F-AD82-BA7CEE90F89E}"/>
                </a:ext>
              </a:extLst>
            </p:cNvPr>
            <p:cNvSpPr txBox="1"/>
            <p:nvPr/>
          </p:nvSpPr>
          <p:spPr>
            <a:xfrm>
              <a:off x="8883793" y="503658"/>
              <a:ext cx="1623243" cy="584775"/>
            </a:xfrm>
            <a:prstGeom prst="rect">
              <a:avLst/>
            </a:prstGeom>
            <a:noFill/>
          </p:spPr>
          <p:txBody>
            <a:bodyPr wrap="square">
              <a:spAutoFit/>
            </a:bodyPr>
            <a:lstStyle/>
            <a:p>
              <a:r>
                <a:rPr lang="ar-SY" sz="3200" dirty="0">
                  <a:solidFill>
                    <a:schemeClr val="tx2">
                      <a:lumMod val="75000"/>
                    </a:schemeClr>
                  </a:solidFill>
                  <a:latin typeface="Tajawal" panose="00000500000000000000" pitchFamily="2" charset="-78"/>
                  <a:cs typeface="Tajawal" panose="00000500000000000000" pitchFamily="2" charset="-78"/>
                </a:rPr>
                <a:t>الأردوينو </a:t>
              </a:r>
            </a:p>
          </p:txBody>
        </p:sp>
        <p:sp>
          <p:nvSpPr>
            <p:cNvPr id="8" name="Google Shape;1147;p62">
              <a:extLst>
                <a:ext uri="{FF2B5EF4-FFF2-40B4-BE49-F238E27FC236}">
                  <a16:creationId xmlns:a16="http://schemas.microsoft.com/office/drawing/2014/main" id="{6356673F-4C91-43E1-B665-6F76B467780F}"/>
                </a:ext>
              </a:extLst>
            </p:cNvPr>
            <p:cNvSpPr/>
            <p:nvPr/>
          </p:nvSpPr>
          <p:spPr>
            <a:xfrm flipH="1">
              <a:off x="10552452" y="408990"/>
              <a:ext cx="585526" cy="774473"/>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38100" cap="flat" cmpd="sng">
              <a:solidFill>
                <a:schemeClr val="tx2">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48;p62">
              <a:extLst>
                <a:ext uri="{FF2B5EF4-FFF2-40B4-BE49-F238E27FC236}">
                  <a16:creationId xmlns:a16="http://schemas.microsoft.com/office/drawing/2014/main" id="{225F3B64-F7C7-4EA0-BB9B-0E3DF8BD0C90}"/>
                </a:ext>
              </a:extLst>
            </p:cNvPr>
            <p:cNvSpPr/>
            <p:nvPr/>
          </p:nvSpPr>
          <p:spPr>
            <a:xfrm flipH="1">
              <a:off x="10890279" y="670999"/>
              <a:ext cx="178261" cy="250455"/>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49;p62">
              <a:extLst>
                <a:ext uri="{FF2B5EF4-FFF2-40B4-BE49-F238E27FC236}">
                  <a16:creationId xmlns:a16="http://schemas.microsoft.com/office/drawing/2014/main" id="{6E415C67-B2C1-42DD-82CC-E0C3B62E9781}"/>
                </a:ext>
              </a:extLst>
            </p:cNvPr>
            <p:cNvSpPr/>
            <p:nvPr/>
          </p:nvSpPr>
          <p:spPr>
            <a:xfrm flipH="1">
              <a:off x="7968208" y="480135"/>
              <a:ext cx="2948781" cy="631823"/>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B409B036-B7B0-4913-B4E5-E9CBF9DEEBE2}"/>
              </a:ext>
            </a:extLst>
          </p:cNvPr>
          <p:cNvSpPr txBox="1"/>
          <p:nvPr/>
        </p:nvSpPr>
        <p:spPr>
          <a:xfrm>
            <a:off x="5396418" y="4501733"/>
            <a:ext cx="5276844" cy="646331"/>
          </a:xfrm>
          <a:prstGeom prst="rect">
            <a:avLst/>
          </a:prstGeom>
          <a:noFill/>
        </p:spPr>
        <p:txBody>
          <a:bodyPr wrap="square">
            <a:spAutoFit/>
          </a:bodyPr>
          <a:lstStyle/>
          <a:p>
            <a:pPr marL="0" indent="0">
              <a:buNone/>
            </a:pPr>
            <a:r>
              <a:rPr lang="ar-SY" sz="1800" dirty="0">
                <a:latin typeface="Tajawal" panose="00000500000000000000" pitchFamily="2" charset="-78"/>
                <a:cs typeface="Tajawal" panose="00000500000000000000" pitchFamily="2" charset="-78"/>
              </a:rPr>
              <a:t> القسم الأول عبارة عن لوحة الدوائر المادية القابلة للبرمجة يشار إليها غالبًا باسم متحكم دقيق</a:t>
            </a:r>
          </a:p>
        </p:txBody>
      </p:sp>
      <p:sp>
        <p:nvSpPr>
          <p:cNvPr id="13" name="TextBox 12">
            <a:extLst>
              <a:ext uri="{FF2B5EF4-FFF2-40B4-BE49-F238E27FC236}">
                <a16:creationId xmlns:a16="http://schemas.microsoft.com/office/drawing/2014/main" id="{92A660F1-C762-4C26-BEB7-01E793C83262}"/>
              </a:ext>
            </a:extLst>
          </p:cNvPr>
          <p:cNvSpPr txBox="1"/>
          <p:nvPr/>
        </p:nvSpPr>
        <p:spPr>
          <a:xfrm>
            <a:off x="4943872" y="3506758"/>
            <a:ext cx="5729390" cy="923330"/>
          </a:xfrm>
          <a:prstGeom prst="rect">
            <a:avLst/>
          </a:prstGeom>
          <a:noFill/>
        </p:spPr>
        <p:txBody>
          <a:bodyPr wrap="square">
            <a:spAutoFit/>
          </a:bodyPr>
          <a:lstStyle/>
          <a:p>
            <a:pPr marL="0" indent="0">
              <a:buNone/>
            </a:pPr>
            <a:r>
              <a:rPr lang="ar-SY" sz="1800" dirty="0">
                <a:latin typeface="Tajawal" panose="00000500000000000000" pitchFamily="2" charset="-78"/>
                <a:cs typeface="Tajawal" panose="00000500000000000000" pitchFamily="2" charset="-78"/>
              </a:rPr>
              <a:t>والقسم الثاني هو الـ</a:t>
            </a:r>
            <a:r>
              <a:rPr lang="en-GB" sz="1800" dirty="0">
                <a:latin typeface="Tajawal" panose="00000500000000000000" pitchFamily="2" charset="-78"/>
                <a:cs typeface="Tajawal" panose="00000500000000000000" pitchFamily="2" charset="-78"/>
              </a:rPr>
              <a:t> IDE </a:t>
            </a:r>
            <a:r>
              <a:rPr lang="ar-SY" sz="1800" dirty="0">
                <a:latin typeface="Tajawal" panose="00000500000000000000" pitchFamily="2" charset="-78"/>
                <a:cs typeface="Tajawal" panose="00000500000000000000" pitchFamily="2" charset="-78"/>
              </a:rPr>
              <a:t>بيئة التطوير المتكاملة التي تعمل على جهاز الكمبيوتر وتُستخدم لكتابة وتحميل الكود من الكمبيوتر إلى اللوحة الإلكترونية.</a:t>
            </a:r>
          </a:p>
        </p:txBody>
      </p:sp>
      <p:grpSp>
        <p:nvGrpSpPr>
          <p:cNvPr id="14" name="Google Shape;1307;p62">
            <a:extLst>
              <a:ext uri="{FF2B5EF4-FFF2-40B4-BE49-F238E27FC236}">
                <a16:creationId xmlns:a16="http://schemas.microsoft.com/office/drawing/2014/main" id="{8D594893-7B3B-4C92-9884-170A4C424D1C}"/>
              </a:ext>
            </a:extLst>
          </p:cNvPr>
          <p:cNvGrpSpPr/>
          <p:nvPr/>
        </p:nvGrpSpPr>
        <p:grpSpPr>
          <a:xfrm flipH="1">
            <a:off x="10845215" y="3813592"/>
            <a:ext cx="365760" cy="274320"/>
            <a:chOff x="5037700" y="2430325"/>
            <a:chExt cx="75950" cy="65850"/>
          </a:xfrm>
        </p:grpSpPr>
        <p:sp>
          <p:nvSpPr>
            <p:cNvPr id="15" name="Google Shape;1308;p62">
              <a:extLst>
                <a:ext uri="{FF2B5EF4-FFF2-40B4-BE49-F238E27FC236}">
                  <a16:creationId xmlns:a16="http://schemas.microsoft.com/office/drawing/2014/main" id="{6196F3F4-7E2E-4D90-AB81-30A9E82C7ECC}"/>
                </a:ext>
              </a:extLst>
            </p:cNvPr>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28575"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09;p62">
              <a:extLst>
                <a:ext uri="{FF2B5EF4-FFF2-40B4-BE49-F238E27FC236}">
                  <a16:creationId xmlns:a16="http://schemas.microsoft.com/office/drawing/2014/main" id="{3B5F8A89-CFF5-4CE4-80EB-DE7B81400977}"/>
                </a:ext>
              </a:extLst>
            </p:cNvPr>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28575"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307;p62">
            <a:extLst>
              <a:ext uri="{FF2B5EF4-FFF2-40B4-BE49-F238E27FC236}">
                <a16:creationId xmlns:a16="http://schemas.microsoft.com/office/drawing/2014/main" id="{1A6F67D2-EF4A-4064-88AF-F1E49E9EEE86}"/>
              </a:ext>
            </a:extLst>
          </p:cNvPr>
          <p:cNvGrpSpPr/>
          <p:nvPr/>
        </p:nvGrpSpPr>
        <p:grpSpPr>
          <a:xfrm flipH="1">
            <a:off x="10839355" y="4687738"/>
            <a:ext cx="365760" cy="274320"/>
            <a:chOff x="5037700" y="2430325"/>
            <a:chExt cx="75950" cy="65850"/>
          </a:xfrm>
        </p:grpSpPr>
        <p:sp>
          <p:nvSpPr>
            <p:cNvPr id="18" name="Google Shape;1308;p62">
              <a:extLst>
                <a:ext uri="{FF2B5EF4-FFF2-40B4-BE49-F238E27FC236}">
                  <a16:creationId xmlns:a16="http://schemas.microsoft.com/office/drawing/2014/main" id="{2B779501-E311-4AF3-B3A8-FCB71283649C}"/>
                </a:ext>
              </a:extLst>
            </p:cNvPr>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28575"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09;p62">
              <a:extLst>
                <a:ext uri="{FF2B5EF4-FFF2-40B4-BE49-F238E27FC236}">
                  <a16:creationId xmlns:a16="http://schemas.microsoft.com/office/drawing/2014/main" id="{83A96016-9EFE-4FB8-B0F4-3A3B6E61809F}"/>
                </a:ext>
              </a:extLst>
            </p:cNvPr>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28575"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TextBox 20">
            <a:extLst>
              <a:ext uri="{FF2B5EF4-FFF2-40B4-BE49-F238E27FC236}">
                <a16:creationId xmlns:a16="http://schemas.microsoft.com/office/drawing/2014/main" id="{C2A165BE-B3A7-4CD9-BB08-E6104DA23C94}"/>
              </a:ext>
            </a:extLst>
          </p:cNvPr>
          <p:cNvSpPr txBox="1"/>
          <p:nvPr/>
        </p:nvSpPr>
        <p:spPr>
          <a:xfrm>
            <a:off x="9305180" y="3161339"/>
            <a:ext cx="2255912" cy="369332"/>
          </a:xfrm>
          <a:prstGeom prst="rect">
            <a:avLst/>
          </a:prstGeom>
          <a:noFill/>
        </p:spPr>
        <p:txBody>
          <a:bodyPr wrap="square">
            <a:spAutoFit/>
          </a:bodyPr>
          <a:lstStyle/>
          <a:p>
            <a:pPr marL="0" indent="0">
              <a:buNone/>
            </a:pPr>
            <a:r>
              <a:rPr lang="ar-SY" sz="1800" b="1" dirty="0">
                <a:solidFill>
                  <a:schemeClr val="tx2">
                    <a:lumMod val="60000"/>
                    <a:lumOff val="40000"/>
                  </a:schemeClr>
                </a:solidFill>
                <a:latin typeface="Tajawal" panose="00000500000000000000" pitchFamily="2" charset="-78"/>
                <a:cs typeface="Tajawal" panose="00000500000000000000" pitchFamily="2" charset="-78"/>
              </a:rPr>
              <a:t>ويتكون من قسمين</a:t>
            </a:r>
          </a:p>
        </p:txBody>
      </p:sp>
      <p:pic>
        <p:nvPicPr>
          <p:cNvPr id="24" name="Picture 23">
            <a:extLst>
              <a:ext uri="{FF2B5EF4-FFF2-40B4-BE49-F238E27FC236}">
                <a16:creationId xmlns:a16="http://schemas.microsoft.com/office/drawing/2014/main" id="{09FC38E7-0E35-4B5B-B747-1DCD8715E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344" y="3317405"/>
            <a:ext cx="6513100" cy="6513100"/>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997073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200" fill="hold">
                                          <p:stCondLst>
                                            <p:cond delay="0"/>
                                          </p:stCondLst>
                                        </p:cTn>
                                        <p:tgtEl>
                                          <p:spTgt spid="24"/>
                                        </p:tgtEl>
                                        <p:attrNameLst>
                                          <p:attrName>r</p:attrName>
                                        </p:attrNameLst>
                                      </p:cBhvr>
                                    </p:animRot>
                                    <p:animRot by="-240000">
                                      <p:cBhvr>
                                        <p:cTn id="7" dur="400" fill="hold">
                                          <p:stCondLst>
                                            <p:cond delay="400"/>
                                          </p:stCondLst>
                                        </p:cTn>
                                        <p:tgtEl>
                                          <p:spTgt spid="24"/>
                                        </p:tgtEl>
                                        <p:attrNameLst>
                                          <p:attrName>r</p:attrName>
                                        </p:attrNameLst>
                                      </p:cBhvr>
                                    </p:animRot>
                                    <p:animRot by="240000">
                                      <p:cBhvr>
                                        <p:cTn id="8" dur="400" fill="hold">
                                          <p:stCondLst>
                                            <p:cond delay="800"/>
                                          </p:stCondLst>
                                        </p:cTn>
                                        <p:tgtEl>
                                          <p:spTgt spid="24"/>
                                        </p:tgtEl>
                                        <p:attrNameLst>
                                          <p:attrName>r</p:attrName>
                                        </p:attrNameLst>
                                      </p:cBhvr>
                                    </p:animRot>
                                    <p:animRot by="-240000">
                                      <p:cBhvr>
                                        <p:cTn id="9" dur="400" fill="hold">
                                          <p:stCondLst>
                                            <p:cond delay="1200"/>
                                          </p:stCondLst>
                                        </p:cTn>
                                        <p:tgtEl>
                                          <p:spTgt spid="24"/>
                                        </p:tgtEl>
                                        <p:attrNameLst>
                                          <p:attrName>r</p:attrName>
                                        </p:attrNameLst>
                                      </p:cBhvr>
                                    </p:animRot>
                                    <p:animRot by="120000">
                                      <p:cBhvr>
                                        <p:cTn id="10" dur="400" fill="hold">
                                          <p:stCondLst>
                                            <p:cond delay="1600"/>
                                          </p:stCondLst>
                                        </p:cTn>
                                        <p:tgtEl>
                                          <p:spTgt spid="2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عنصر نائب للمحتوى 2"/>
          <p:cNvSpPr>
            <a:spLocks noGrp="1"/>
          </p:cNvSpPr>
          <p:nvPr>
            <p:ph idx="1"/>
          </p:nvPr>
        </p:nvSpPr>
        <p:spPr>
          <a:xfrm>
            <a:off x="4471400" y="1856616"/>
            <a:ext cx="7309474" cy="2370011"/>
          </a:xfrm>
          <a:prstGeom prst="roundRect">
            <a:avLst>
              <a:gd name="adj" fmla="val 6280"/>
            </a:avLst>
          </a:prstGeom>
          <a:noFill/>
        </p:spPr>
        <p:txBody>
          <a:bodyPr wrap="square">
            <a:spAutoFit/>
          </a:bodyPr>
          <a:lstStyle/>
          <a:p>
            <a:pPr marL="0" indent="0">
              <a:buNone/>
            </a:pPr>
            <a:r>
              <a:rPr lang="ar-SY" sz="1800" dirty="0">
                <a:latin typeface="Tajawal" panose="00000500000000000000" pitchFamily="2" charset="-78"/>
                <a:cs typeface="Tajawal" panose="00000500000000000000" pitchFamily="2" charset="-78"/>
              </a:rPr>
              <a:t>يستخدم الأردوينو بصوره أساسيه في تصميم المشاريع الإلكترونية التفاعلية أو المشاريع التي تستهدف بناء حساسات بيئية مختلفة ( مثل درجات الحرارة، الرياح ، الضغط .... الخ ) </a:t>
            </a:r>
          </a:p>
          <a:p>
            <a:pPr marL="0" indent="0">
              <a:buNone/>
            </a:pPr>
            <a:r>
              <a:rPr lang="ar-SY" sz="1800" dirty="0">
                <a:latin typeface="Tajawal" panose="00000500000000000000" pitchFamily="2" charset="-78"/>
                <a:cs typeface="Tajawal" panose="00000500000000000000" pitchFamily="2" charset="-78"/>
              </a:rPr>
              <a:t> يمكن توصيل الأردوينو ببرامج مختلفة على الحاسب الشخصي. </a:t>
            </a:r>
          </a:p>
          <a:p>
            <a:pPr marL="0" indent="0">
              <a:buNone/>
            </a:pPr>
            <a:r>
              <a:rPr lang="ar-SY" sz="1800" dirty="0">
                <a:latin typeface="Tajawal" panose="00000500000000000000" pitchFamily="2" charset="-78"/>
                <a:cs typeface="Tajawal" panose="00000500000000000000" pitchFamily="2" charset="-78"/>
              </a:rPr>
              <a:t>وتعتمد الأردوينو في برمجتها على لغة البرمجة وتعتبر </a:t>
            </a:r>
            <a:r>
              <a:rPr lang="en-GB" sz="1800" dirty="0">
                <a:latin typeface="Tajawal" panose="00000500000000000000" pitchFamily="2" charset="-78"/>
                <a:cs typeface="Tajawal" panose="00000500000000000000" pitchFamily="2" charset="-78"/>
              </a:rPr>
              <a:t>C </a:t>
            </a:r>
            <a:r>
              <a:rPr lang="ar-SY" sz="1800" dirty="0">
                <a:latin typeface="Tajawal" panose="00000500000000000000" pitchFamily="2" charset="-78"/>
                <a:cs typeface="Tajawal" panose="00000500000000000000" pitchFamily="2" charset="-78"/>
              </a:rPr>
              <a:t> مفتوحة المصدر بروسيسنج وتتميز الأكواد البرمجية الخاصة بلغه الأردوينو أنها تشبهه لغة من أسهل لغات البرمجة المستخدمة في كتابه برامج المتحكمات الدقيقة.</a:t>
            </a:r>
          </a:p>
        </p:txBody>
      </p:sp>
      <p:pic>
        <p:nvPicPr>
          <p:cNvPr id="2050" name="Picture 2" descr="Arduino MEGA 2560 Microcontroller Rev 3">
            <a:extLst>
              <a:ext uri="{FF2B5EF4-FFF2-40B4-BE49-F238E27FC236}">
                <a16:creationId xmlns:a16="http://schemas.microsoft.com/office/drawing/2014/main" id="{BAAAA325-4CE6-4C51-AFE4-6D13066393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450158" y="2817979"/>
            <a:ext cx="7118339" cy="394473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10" name="Google Shape;1158;p62">
            <a:extLst>
              <a:ext uri="{FF2B5EF4-FFF2-40B4-BE49-F238E27FC236}">
                <a16:creationId xmlns:a16="http://schemas.microsoft.com/office/drawing/2014/main" id="{B63C0461-05DE-4100-B3C3-9E002EC5A9E9}"/>
              </a:ext>
            </a:extLst>
          </p:cNvPr>
          <p:cNvGrpSpPr/>
          <p:nvPr/>
        </p:nvGrpSpPr>
        <p:grpSpPr>
          <a:xfrm flipH="1">
            <a:off x="6308467" y="4892685"/>
            <a:ext cx="5337332" cy="568824"/>
            <a:chOff x="6336019" y="3733725"/>
            <a:chExt cx="2566206" cy="351310"/>
          </a:xfrm>
        </p:grpSpPr>
        <p:sp>
          <p:nvSpPr>
            <p:cNvPr id="11" name="Google Shape;1159;p62">
              <a:extLst>
                <a:ext uri="{FF2B5EF4-FFF2-40B4-BE49-F238E27FC236}">
                  <a16:creationId xmlns:a16="http://schemas.microsoft.com/office/drawing/2014/main" id="{9710C515-F562-42E6-B5F1-2B0D52B4010A}"/>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60;p62">
              <a:extLst>
                <a:ext uri="{FF2B5EF4-FFF2-40B4-BE49-F238E27FC236}">
                  <a16:creationId xmlns:a16="http://schemas.microsoft.com/office/drawing/2014/main" id="{6A84AA30-3E65-4CFA-A0E2-2220A4C60F3A}"/>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61;p62">
              <a:extLst>
                <a:ext uri="{FF2B5EF4-FFF2-40B4-BE49-F238E27FC236}">
                  <a16:creationId xmlns:a16="http://schemas.microsoft.com/office/drawing/2014/main" id="{4B1C8D52-3675-4AE4-AA56-0522340F4BAB}"/>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62;p62">
              <a:extLst>
                <a:ext uri="{FF2B5EF4-FFF2-40B4-BE49-F238E27FC236}">
                  <a16:creationId xmlns:a16="http://schemas.microsoft.com/office/drawing/2014/main" id="{7351A226-D92A-45E7-9D9C-16B23AED14E6}"/>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TextBox 15">
            <a:extLst>
              <a:ext uri="{FF2B5EF4-FFF2-40B4-BE49-F238E27FC236}">
                <a16:creationId xmlns:a16="http://schemas.microsoft.com/office/drawing/2014/main" id="{4FBCE2A7-4E83-4356-A71F-523BE3ED1721}"/>
              </a:ext>
            </a:extLst>
          </p:cNvPr>
          <p:cNvSpPr txBox="1"/>
          <p:nvPr/>
        </p:nvSpPr>
        <p:spPr>
          <a:xfrm>
            <a:off x="8208425" y="4992423"/>
            <a:ext cx="3144468" cy="369332"/>
          </a:xfrm>
          <a:prstGeom prst="rect">
            <a:avLst/>
          </a:prstGeom>
          <a:noFill/>
        </p:spPr>
        <p:txBody>
          <a:bodyPr wrap="square">
            <a:spAutoFit/>
          </a:bodyPr>
          <a:lstStyle/>
          <a:p>
            <a:pPr marL="0" indent="0">
              <a:buNone/>
            </a:pPr>
            <a:r>
              <a:rPr lang="ar-SY" sz="1800" b="1" dirty="0">
                <a:solidFill>
                  <a:schemeClr val="accent1">
                    <a:lumMod val="75000"/>
                  </a:schemeClr>
                </a:solidFill>
                <a:latin typeface="Tajawal" panose="00000500000000000000" pitchFamily="2" charset="-78"/>
                <a:cs typeface="Tajawal" panose="00000500000000000000" pitchFamily="2" charset="-78"/>
              </a:rPr>
              <a:t>ماذا يفعل الأردوينو ؟</a:t>
            </a:r>
          </a:p>
        </p:txBody>
      </p:sp>
      <p:sp>
        <p:nvSpPr>
          <p:cNvPr id="19" name="TextBox 18">
            <a:extLst>
              <a:ext uri="{FF2B5EF4-FFF2-40B4-BE49-F238E27FC236}">
                <a16:creationId xmlns:a16="http://schemas.microsoft.com/office/drawing/2014/main" id="{BB1714D2-0E44-410E-9289-53E5FEAC4444}"/>
              </a:ext>
            </a:extLst>
          </p:cNvPr>
          <p:cNvSpPr txBox="1"/>
          <p:nvPr/>
        </p:nvSpPr>
        <p:spPr>
          <a:xfrm>
            <a:off x="4712788" y="5780960"/>
            <a:ext cx="6999836" cy="2247424"/>
          </a:xfrm>
          <a:prstGeom prst="roundRect">
            <a:avLst>
              <a:gd name="adj" fmla="val 10408"/>
            </a:avLst>
          </a:prstGeom>
          <a:noFill/>
        </p:spPr>
        <p:txBody>
          <a:bodyPr wrap="square">
            <a:spAutoFit/>
          </a:bodyPr>
          <a:lstStyle/>
          <a:p>
            <a:pPr marL="0" indent="0">
              <a:buNone/>
            </a:pPr>
            <a:r>
              <a:rPr lang="ar-SY" sz="1800" dirty="0">
                <a:latin typeface="Tajawal" panose="00000500000000000000" pitchFamily="2" charset="-78"/>
                <a:cs typeface="Tajawal" panose="00000500000000000000" pitchFamily="2" charset="-78"/>
              </a:rPr>
              <a:t>تم تصميم أجهزة وبرامج </a:t>
            </a:r>
            <a:r>
              <a:rPr lang="en-GB" sz="1800" dirty="0">
                <a:latin typeface="Tajawal" panose="00000500000000000000" pitchFamily="2" charset="-78"/>
                <a:cs typeface="Tajawal" panose="00000500000000000000" pitchFamily="2" charset="-78"/>
              </a:rPr>
              <a:t>Arduino </a:t>
            </a:r>
            <a:r>
              <a:rPr lang="ar-SY" sz="1800" dirty="0">
                <a:latin typeface="Tajawal" panose="00000500000000000000" pitchFamily="2" charset="-78"/>
                <a:cs typeface="Tajawal" panose="00000500000000000000" pitchFamily="2" charset="-78"/>
              </a:rPr>
              <a:t>للمصممين والمخترعين والمبتدئين وأي شخص مهتم بإنشاء بيئات تفاعلية.</a:t>
            </a:r>
          </a:p>
          <a:p>
            <a:pPr marL="0" indent="0">
              <a:buNone/>
            </a:pPr>
            <a:r>
              <a:rPr lang="ar-SY" sz="1800" dirty="0">
                <a:latin typeface="Tajawal" panose="00000500000000000000" pitchFamily="2" charset="-78"/>
                <a:cs typeface="Tajawal" panose="00000500000000000000" pitchFamily="2" charset="-78"/>
              </a:rPr>
              <a:t> يمكن أن يتفاعل الأردوينو مع الأزرار ومصابيح </a:t>
            </a:r>
            <a:r>
              <a:rPr lang="en-GB" sz="1800" dirty="0">
                <a:latin typeface="Tajawal" panose="00000500000000000000" pitchFamily="2" charset="-78"/>
                <a:cs typeface="Tajawal" panose="00000500000000000000" pitchFamily="2" charset="-78"/>
              </a:rPr>
              <a:t> LED </a:t>
            </a:r>
            <a:r>
              <a:rPr lang="ar-SY" sz="1800" dirty="0">
                <a:latin typeface="Tajawal" panose="00000500000000000000" pitchFamily="2" charset="-78"/>
                <a:cs typeface="Tajawal" panose="00000500000000000000" pitchFamily="2" charset="-78"/>
              </a:rPr>
              <a:t>والمحركات ومكبرات الصوت ووحدات </a:t>
            </a:r>
            <a:r>
              <a:rPr lang="en-GB" sz="1800" dirty="0">
                <a:latin typeface="Tajawal" panose="00000500000000000000" pitchFamily="2" charset="-78"/>
                <a:cs typeface="Tajawal" panose="00000500000000000000" pitchFamily="2" charset="-78"/>
              </a:rPr>
              <a:t>GPS </a:t>
            </a:r>
            <a:r>
              <a:rPr lang="ar-SY" sz="1800" dirty="0">
                <a:latin typeface="Tajawal" panose="00000500000000000000" pitchFamily="2" charset="-78"/>
                <a:cs typeface="Tajawal" panose="00000500000000000000" pitchFamily="2" charset="-78"/>
              </a:rPr>
              <a:t>والكاميرات والإنترنت </a:t>
            </a:r>
          </a:p>
          <a:p>
            <a:pPr marL="0" indent="0">
              <a:buNone/>
            </a:pPr>
            <a:r>
              <a:rPr lang="ar-SY" sz="1800" dirty="0">
                <a:latin typeface="Tajawal" panose="00000500000000000000" pitchFamily="2" charset="-78"/>
                <a:cs typeface="Tajawal" panose="00000500000000000000" pitchFamily="2" charset="-78"/>
              </a:rPr>
              <a:t>هذه المرونة مقترنة بحقيقة أن برنامج الأردوينو مجاني وأن لوحات الأجهزة رخيصة جدًا وأن البرنامج سهل التعلم وهذا ما أدى إلى تشكل مجتمع كبير من مستخدمين الأردوينو لتقديم الدعم البرمجي وتبادل الخبرات.</a:t>
            </a:r>
            <a:endParaRPr lang="ar-SY" sz="1800" u="sng" dirty="0">
              <a:latin typeface="Tajawal" panose="00000500000000000000" pitchFamily="2" charset="-78"/>
              <a:cs typeface="Tajawal" panose="00000500000000000000" pitchFamily="2" charset="-78"/>
            </a:endParaRPr>
          </a:p>
        </p:txBody>
      </p:sp>
    </p:spTree>
    <p:extLst>
      <p:ext uri="{BB962C8B-B14F-4D97-AF65-F5344CB8AC3E}">
        <p14:creationId xmlns:p14="http://schemas.microsoft.com/office/powerpoint/2010/main" val="17470321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6" name="Group 75">
            <a:extLst>
              <a:ext uri="{FF2B5EF4-FFF2-40B4-BE49-F238E27FC236}">
                <a16:creationId xmlns:a16="http://schemas.microsoft.com/office/drawing/2014/main" id="{AD2F9793-B8F5-4A4E-90DC-F81A84021420}"/>
              </a:ext>
            </a:extLst>
          </p:cNvPr>
          <p:cNvGrpSpPr/>
          <p:nvPr/>
        </p:nvGrpSpPr>
        <p:grpSpPr>
          <a:xfrm>
            <a:off x="8024369" y="936034"/>
            <a:ext cx="3453938" cy="1115686"/>
            <a:chOff x="8024369" y="936034"/>
            <a:chExt cx="3453938" cy="1115686"/>
          </a:xfrm>
        </p:grpSpPr>
        <p:sp>
          <p:nvSpPr>
            <p:cNvPr id="5" name="TextBox 4">
              <a:extLst>
                <a:ext uri="{FF2B5EF4-FFF2-40B4-BE49-F238E27FC236}">
                  <a16:creationId xmlns:a16="http://schemas.microsoft.com/office/drawing/2014/main" id="{84BD4C74-BA13-4A9E-B476-4DB6FABFB5B2}"/>
                </a:ext>
              </a:extLst>
            </p:cNvPr>
            <p:cNvSpPr txBox="1"/>
            <p:nvPr/>
          </p:nvSpPr>
          <p:spPr>
            <a:xfrm>
              <a:off x="8024369" y="1091424"/>
              <a:ext cx="2756060" cy="830997"/>
            </a:xfrm>
            <a:prstGeom prst="rect">
              <a:avLst/>
            </a:prstGeom>
            <a:noFill/>
          </p:spPr>
          <p:txBody>
            <a:bodyPr wrap="square">
              <a:spAutoFit/>
            </a:bodyPr>
            <a:lstStyle/>
            <a:p>
              <a:r>
                <a:rPr lang="ar-SY" sz="2400" dirty="0">
                  <a:solidFill>
                    <a:schemeClr val="tx2">
                      <a:lumMod val="75000"/>
                    </a:schemeClr>
                  </a:solidFill>
                  <a:latin typeface="Tajawal" panose="00000500000000000000" pitchFamily="2" charset="-78"/>
                  <a:cs typeface="Tajawal" panose="00000500000000000000" pitchFamily="2" charset="-78"/>
                </a:rPr>
                <a:t>ماذا يوجد على</a:t>
              </a:r>
            </a:p>
            <a:p>
              <a:r>
                <a:rPr lang="ar-SY" sz="2400" dirty="0">
                  <a:solidFill>
                    <a:schemeClr val="tx2">
                      <a:lumMod val="75000"/>
                    </a:schemeClr>
                  </a:solidFill>
                  <a:latin typeface="Tajawal" panose="00000500000000000000" pitchFamily="2" charset="-78"/>
                  <a:cs typeface="Tajawal" panose="00000500000000000000" pitchFamily="2" charset="-78"/>
                </a:rPr>
                <a:t> لوحة الأردوينو ؟</a:t>
              </a:r>
            </a:p>
          </p:txBody>
        </p:sp>
        <p:grpSp>
          <p:nvGrpSpPr>
            <p:cNvPr id="9" name="Group 8">
              <a:extLst>
                <a:ext uri="{FF2B5EF4-FFF2-40B4-BE49-F238E27FC236}">
                  <a16:creationId xmlns:a16="http://schemas.microsoft.com/office/drawing/2014/main" id="{E88B5CA9-0621-44C3-9E2F-D115D5BFCB88}"/>
                </a:ext>
              </a:extLst>
            </p:cNvPr>
            <p:cNvGrpSpPr/>
            <p:nvPr/>
          </p:nvGrpSpPr>
          <p:grpSpPr>
            <a:xfrm>
              <a:off x="8184232" y="936034"/>
              <a:ext cx="3294075" cy="1115686"/>
              <a:chOff x="8372872" y="260381"/>
              <a:chExt cx="3169770" cy="774473"/>
            </a:xfrm>
          </p:grpSpPr>
          <p:sp>
            <p:nvSpPr>
              <p:cNvPr id="6" name="Google Shape;1147;p62">
                <a:extLst>
                  <a:ext uri="{FF2B5EF4-FFF2-40B4-BE49-F238E27FC236}">
                    <a16:creationId xmlns:a16="http://schemas.microsoft.com/office/drawing/2014/main" id="{D73BE617-C2DC-48B2-BBE6-BDAD8E3715C6}"/>
                  </a:ext>
                </a:extLst>
              </p:cNvPr>
              <p:cNvSpPr/>
              <p:nvPr/>
            </p:nvSpPr>
            <p:spPr>
              <a:xfrm flipH="1">
                <a:off x="10957116" y="260381"/>
                <a:ext cx="585526" cy="774473"/>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38100" cap="flat" cmpd="sng">
                <a:solidFill>
                  <a:schemeClr val="tx2">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48;p62">
                <a:extLst>
                  <a:ext uri="{FF2B5EF4-FFF2-40B4-BE49-F238E27FC236}">
                    <a16:creationId xmlns:a16="http://schemas.microsoft.com/office/drawing/2014/main" id="{FF70B65A-6346-4689-B3E7-43D9CC19DA7F}"/>
                  </a:ext>
                </a:extLst>
              </p:cNvPr>
              <p:cNvSpPr/>
              <p:nvPr/>
            </p:nvSpPr>
            <p:spPr>
              <a:xfrm flipH="1">
                <a:off x="11294943" y="522390"/>
                <a:ext cx="178261" cy="250455"/>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49;p62">
                <a:extLst>
                  <a:ext uri="{FF2B5EF4-FFF2-40B4-BE49-F238E27FC236}">
                    <a16:creationId xmlns:a16="http://schemas.microsoft.com/office/drawing/2014/main" id="{C2B7EC08-86D1-4769-9A68-55DD604F4B57}"/>
                  </a:ext>
                </a:extLst>
              </p:cNvPr>
              <p:cNvSpPr/>
              <p:nvPr/>
            </p:nvSpPr>
            <p:spPr>
              <a:xfrm flipH="1">
                <a:off x="8372872" y="331526"/>
                <a:ext cx="2948781" cy="631823"/>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 name="Google Shape;863;p20">
            <a:extLst>
              <a:ext uri="{FF2B5EF4-FFF2-40B4-BE49-F238E27FC236}">
                <a16:creationId xmlns:a16="http://schemas.microsoft.com/office/drawing/2014/main" id="{7FB2FCFA-0CA1-4D15-8DCA-7A394EADE0D8}"/>
              </a:ext>
            </a:extLst>
          </p:cNvPr>
          <p:cNvSpPr/>
          <p:nvPr/>
        </p:nvSpPr>
        <p:spPr>
          <a:xfrm>
            <a:off x="7308094" y="4429025"/>
            <a:ext cx="321913" cy="1173653"/>
          </a:xfrm>
          <a:custGeom>
            <a:avLst/>
            <a:gdLst/>
            <a:ahLst/>
            <a:cxnLst/>
            <a:rect l="l" t="t" r="r" b="b"/>
            <a:pathLst>
              <a:path w="5114" h="18645" extrusionOk="0">
                <a:moveTo>
                  <a:pt x="577" y="1"/>
                </a:moveTo>
                <a:cubicBezTo>
                  <a:pt x="481" y="1"/>
                  <a:pt x="386" y="27"/>
                  <a:pt x="301" y="81"/>
                </a:cubicBezTo>
                <a:cubicBezTo>
                  <a:pt x="51" y="248"/>
                  <a:pt x="1" y="583"/>
                  <a:pt x="151" y="816"/>
                </a:cubicBezTo>
                <a:cubicBezTo>
                  <a:pt x="2724" y="4609"/>
                  <a:pt x="4078" y="9037"/>
                  <a:pt x="4078" y="13632"/>
                </a:cubicBezTo>
                <a:cubicBezTo>
                  <a:pt x="4078" y="15102"/>
                  <a:pt x="3927" y="16573"/>
                  <a:pt x="3643" y="18009"/>
                </a:cubicBezTo>
                <a:cubicBezTo>
                  <a:pt x="3593" y="18294"/>
                  <a:pt x="3777" y="18578"/>
                  <a:pt x="4061" y="18628"/>
                </a:cubicBezTo>
                <a:cubicBezTo>
                  <a:pt x="4094" y="18644"/>
                  <a:pt x="4128" y="18644"/>
                  <a:pt x="4161" y="18644"/>
                </a:cubicBezTo>
                <a:cubicBezTo>
                  <a:pt x="4412" y="18644"/>
                  <a:pt x="4629" y="18461"/>
                  <a:pt x="4679" y="18210"/>
                </a:cubicBezTo>
                <a:cubicBezTo>
                  <a:pt x="4963" y="16706"/>
                  <a:pt x="5113" y="15169"/>
                  <a:pt x="5113" y="13632"/>
                </a:cubicBezTo>
                <a:cubicBezTo>
                  <a:pt x="5113" y="8820"/>
                  <a:pt x="3693" y="4192"/>
                  <a:pt x="1020" y="232"/>
                </a:cubicBezTo>
                <a:cubicBezTo>
                  <a:pt x="913" y="82"/>
                  <a:pt x="745" y="1"/>
                  <a:pt x="577" y="1"/>
                </a:cubicBezTo>
                <a:close/>
              </a:path>
            </a:pathLst>
          </a:custGeom>
          <a:solidFill>
            <a:srgbClr val="F6E049"/>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47" name="Google Shape;864;p20">
            <a:extLst>
              <a:ext uri="{FF2B5EF4-FFF2-40B4-BE49-F238E27FC236}">
                <a16:creationId xmlns:a16="http://schemas.microsoft.com/office/drawing/2014/main" id="{68F114FF-25D8-43F6-B38B-A4AAA57D7D79}"/>
              </a:ext>
            </a:extLst>
          </p:cNvPr>
          <p:cNvSpPr/>
          <p:nvPr/>
        </p:nvSpPr>
        <p:spPr>
          <a:xfrm>
            <a:off x="6089120" y="3778840"/>
            <a:ext cx="1293693" cy="716341"/>
          </a:xfrm>
          <a:custGeom>
            <a:avLst/>
            <a:gdLst/>
            <a:ahLst/>
            <a:cxnLst/>
            <a:rect l="l" t="t" r="r" b="b"/>
            <a:pathLst>
              <a:path w="20552" h="11380" extrusionOk="0">
                <a:moveTo>
                  <a:pt x="518" y="1"/>
                </a:moveTo>
                <a:cubicBezTo>
                  <a:pt x="234" y="1"/>
                  <a:pt x="0" y="235"/>
                  <a:pt x="0" y="519"/>
                </a:cubicBezTo>
                <a:cubicBezTo>
                  <a:pt x="0" y="803"/>
                  <a:pt x="234" y="1037"/>
                  <a:pt x="518" y="1037"/>
                </a:cubicBezTo>
                <a:cubicBezTo>
                  <a:pt x="8138" y="1037"/>
                  <a:pt x="15255" y="4813"/>
                  <a:pt x="19533" y="11145"/>
                </a:cubicBezTo>
                <a:cubicBezTo>
                  <a:pt x="19633" y="11296"/>
                  <a:pt x="19783" y="11379"/>
                  <a:pt x="19950" y="11379"/>
                </a:cubicBezTo>
                <a:cubicBezTo>
                  <a:pt x="20051" y="11379"/>
                  <a:pt x="20151" y="11346"/>
                  <a:pt x="20251" y="11279"/>
                </a:cubicBezTo>
                <a:cubicBezTo>
                  <a:pt x="20485" y="11129"/>
                  <a:pt x="20552" y="10795"/>
                  <a:pt x="20385" y="10561"/>
                </a:cubicBezTo>
                <a:cubicBezTo>
                  <a:pt x="15924" y="3944"/>
                  <a:pt x="8488" y="1"/>
                  <a:pt x="518" y="1"/>
                </a:cubicBezTo>
                <a:close/>
              </a:path>
            </a:pathLst>
          </a:custGeom>
          <a:solidFill>
            <a:srgbClr val="AAC6FC"/>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48" name="Google Shape;865;p20">
            <a:extLst>
              <a:ext uri="{FF2B5EF4-FFF2-40B4-BE49-F238E27FC236}">
                <a16:creationId xmlns:a16="http://schemas.microsoft.com/office/drawing/2014/main" id="{13387490-F1D7-49EE-B934-26E216FDBB2E}"/>
              </a:ext>
            </a:extLst>
          </p:cNvPr>
          <p:cNvSpPr/>
          <p:nvPr/>
        </p:nvSpPr>
        <p:spPr>
          <a:xfrm>
            <a:off x="4842764" y="3778840"/>
            <a:ext cx="1311633" cy="743659"/>
          </a:xfrm>
          <a:custGeom>
            <a:avLst/>
            <a:gdLst/>
            <a:ahLst/>
            <a:cxnLst/>
            <a:rect l="l" t="t" r="r" b="b"/>
            <a:pathLst>
              <a:path w="20837" h="11814" extrusionOk="0">
                <a:moveTo>
                  <a:pt x="20318" y="1"/>
                </a:moveTo>
                <a:cubicBezTo>
                  <a:pt x="12131" y="1"/>
                  <a:pt x="4596" y="4111"/>
                  <a:pt x="151" y="11012"/>
                </a:cubicBezTo>
                <a:cubicBezTo>
                  <a:pt x="1" y="11246"/>
                  <a:pt x="68" y="11563"/>
                  <a:pt x="302" y="11730"/>
                </a:cubicBezTo>
                <a:cubicBezTo>
                  <a:pt x="402" y="11780"/>
                  <a:pt x="502" y="11814"/>
                  <a:pt x="586" y="11814"/>
                </a:cubicBezTo>
                <a:cubicBezTo>
                  <a:pt x="769" y="11814"/>
                  <a:pt x="936" y="11730"/>
                  <a:pt x="1037" y="11563"/>
                </a:cubicBezTo>
                <a:cubicBezTo>
                  <a:pt x="5281" y="4980"/>
                  <a:pt x="12482" y="1037"/>
                  <a:pt x="20318" y="1037"/>
                </a:cubicBezTo>
                <a:cubicBezTo>
                  <a:pt x="20602" y="1037"/>
                  <a:pt x="20836" y="803"/>
                  <a:pt x="20836" y="519"/>
                </a:cubicBezTo>
                <a:cubicBezTo>
                  <a:pt x="20836" y="235"/>
                  <a:pt x="20602" y="1"/>
                  <a:pt x="20318" y="1"/>
                </a:cubicBezTo>
                <a:close/>
              </a:path>
            </a:pathLst>
          </a:custGeom>
          <a:solidFill>
            <a:srgbClr val="453D8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49" name="Google Shape;866;p20">
            <a:extLst>
              <a:ext uri="{FF2B5EF4-FFF2-40B4-BE49-F238E27FC236}">
                <a16:creationId xmlns:a16="http://schemas.microsoft.com/office/drawing/2014/main" id="{A75CF4B2-8548-4075-9417-E1B049528EAB}"/>
              </a:ext>
            </a:extLst>
          </p:cNvPr>
          <p:cNvSpPr/>
          <p:nvPr/>
        </p:nvSpPr>
        <p:spPr>
          <a:xfrm>
            <a:off x="4613511" y="4456470"/>
            <a:ext cx="304035" cy="1094654"/>
          </a:xfrm>
          <a:custGeom>
            <a:avLst/>
            <a:gdLst/>
            <a:ahLst/>
            <a:cxnLst/>
            <a:rect l="l" t="t" r="r" b="b"/>
            <a:pathLst>
              <a:path w="4830" h="17390" extrusionOk="0">
                <a:moveTo>
                  <a:pt x="4237" y="0"/>
                </a:moveTo>
                <a:cubicBezTo>
                  <a:pt x="4063" y="0"/>
                  <a:pt x="3890" y="85"/>
                  <a:pt x="3793" y="247"/>
                </a:cubicBezTo>
                <a:cubicBezTo>
                  <a:pt x="1304" y="4106"/>
                  <a:pt x="0" y="8584"/>
                  <a:pt x="0" y="13196"/>
                </a:cubicBezTo>
                <a:cubicBezTo>
                  <a:pt x="0" y="14449"/>
                  <a:pt x="84" y="15719"/>
                  <a:pt x="284" y="16955"/>
                </a:cubicBezTo>
                <a:cubicBezTo>
                  <a:pt x="334" y="17206"/>
                  <a:pt x="552" y="17390"/>
                  <a:pt x="802" y="17390"/>
                </a:cubicBezTo>
                <a:lnTo>
                  <a:pt x="886" y="17390"/>
                </a:lnTo>
                <a:cubicBezTo>
                  <a:pt x="1170" y="17340"/>
                  <a:pt x="1370" y="17072"/>
                  <a:pt x="1320" y="16788"/>
                </a:cubicBezTo>
                <a:cubicBezTo>
                  <a:pt x="1136" y="15602"/>
                  <a:pt x="1036" y="14399"/>
                  <a:pt x="1036" y="13196"/>
                </a:cubicBezTo>
                <a:cubicBezTo>
                  <a:pt x="1036" y="8785"/>
                  <a:pt x="2289" y="4491"/>
                  <a:pt x="4679" y="798"/>
                </a:cubicBezTo>
                <a:cubicBezTo>
                  <a:pt x="4829" y="564"/>
                  <a:pt x="4762" y="247"/>
                  <a:pt x="4512" y="80"/>
                </a:cubicBezTo>
                <a:cubicBezTo>
                  <a:pt x="4428" y="26"/>
                  <a:pt x="4332" y="0"/>
                  <a:pt x="4237" y="0"/>
                </a:cubicBezTo>
                <a:close/>
              </a:path>
            </a:pathLst>
          </a:custGeom>
          <a:solidFill>
            <a:srgbClr val="69B48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52" name="Google Shape;869;p20">
            <a:extLst>
              <a:ext uri="{FF2B5EF4-FFF2-40B4-BE49-F238E27FC236}">
                <a16:creationId xmlns:a16="http://schemas.microsoft.com/office/drawing/2014/main" id="{1CDA6D9C-8DBD-4833-B7ED-767C325B33F2}"/>
              </a:ext>
            </a:extLst>
          </p:cNvPr>
          <p:cNvSpPr/>
          <p:nvPr/>
        </p:nvSpPr>
        <p:spPr>
          <a:xfrm>
            <a:off x="4220153" y="4894901"/>
            <a:ext cx="483876" cy="166118"/>
          </a:xfrm>
          <a:custGeom>
            <a:avLst/>
            <a:gdLst/>
            <a:ahLst/>
            <a:cxnLst/>
            <a:rect l="l" t="t" r="r" b="b"/>
            <a:pathLst>
              <a:path w="7687" h="2639" extrusionOk="0">
                <a:moveTo>
                  <a:pt x="583" y="1"/>
                </a:moveTo>
                <a:cubicBezTo>
                  <a:pt x="355" y="1"/>
                  <a:pt x="141" y="158"/>
                  <a:pt x="84" y="400"/>
                </a:cubicBezTo>
                <a:cubicBezTo>
                  <a:pt x="0" y="684"/>
                  <a:pt x="184" y="951"/>
                  <a:pt x="451" y="1035"/>
                </a:cubicBezTo>
                <a:lnTo>
                  <a:pt x="6984" y="2622"/>
                </a:lnTo>
                <a:cubicBezTo>
                  <a:pt x="7018" y="2639"/>
                  <a:pt x="7068" y="2639"/>
                  <a:pt x="7101" y="2639"/>
                </a:cubicBezTo>
                <a:cubicBezTo>
                  <a:pt x="7335" y="2639"/>
                  <a:pt x="7553" y="2488"/>
                  <a:pt x="7603" y="2238"/>
                </a:cubicBezTo>
                <a:cubicBezTo>
                  <a:pt x="7686" y="1970"/>
                  <a:pt x="7502" y="1686"/>
                  <a:pt x="7235" y="1619"/>
                </a:cubicBezTo>
                <a:lnTo>
                  <a:pt x="702" y="15"/>
                </a:lnTo>
                <a:cubicBezTo>
                  <a:pt x="662" y="5"/>
                  <a:pt x="622" y="1"/>
                  <a:pt x="583" y="1"/>
                </a:cubicBezTo>
                <a:close/>
              </a:path>
            </a:pathLst>
          </a:custGeom>
          <a:solidFill>
            <a:srgbClr val="69B48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53" name="Google Shape;870;p20">
            <a:extLst>
              <a:ext uri="{FF2B5EF4-FFF2-40B4-BE49-F238E27FC236}">
                <a16:creationId xmlns:a16="http://schemas.microsoft.com/office/drawing/2014/main" id="{E186E16A-5483-4830-9507-664E877DE9C0}"/>
              </a:ext>
            </a:extLst>
          </p:cNvPr>
          <p:cNvSpPr/>
          <p:nvPr/>
        </p:nvSpPr>
        <p:spPr>
          <a:xfrm>
            <a:off x="4992138" y="3734274"/>
            <a:ext cx="341867" cy="361255"/>
          </a:xfrm>
          <a:custGeom>
            <a:avLst/>
            <a:gdLst/>
            <a:ahLst/>
            <a:cxnLst/>
            <a:rect l="l" t="t" r="r" b="b"/>
            <a:pathLst>
              <a:path w="5431" h="5739" extrusionOk="0">
                <a:moveTo>
                  <a:pt x="590" y="0"/>
                </a:moveTo>
                <a:cubicBezTo>
                  <a:pt x="464" y="0"/>
                  <a:pt x="336" y="47"/>
                  <a:pt x="234" y="141"/>
                </a:cubicBezTo>
                <a:cubicBezTo>
                  <a:pt x="34" y="325"/>
                  <a:pt x="0" y="659"/>
                  <a:pt x="201" y="876"/>
                </a:cubicBezTo>
                <a:lnTo>
                  <a:pt x="4478" y="5571"/>
                </a:lnTo>
                <a:cubicBezTo>
                  <a:pt x="4579" y="5688"/>
                  <a:pt x="4712" y="5738"/>
                  <a:pt x="4863" y="5738"/>
                </a:cubicBezTo>
                <a:cubicBezTo>
                  <a:pt x="4980" y="5738"/>
                  <a:pt x="5113" y="5688"/>
                  <a:pt x="5213" y="5604"/>
                </a:cubicBezTo>
                <a:cubicBezTo>
                  <a:pt x="5414" y="5404"/>
                  <a:pt x="5431" y="5086"/>
                  <a:pt x="5247" y="4869"/>
                </a:cubicBezTo>
                <a:lnTo>
                  <a:pt x="969" y="174"/>
                </a:lnTo>
                <a:cubicBezTo>
                  <a:pt x="872" y="59"/>
                  <a:pt x="732" y="0"/>
                  <a:pt x="590" y="0"/>
                </a:cubicBezTo>
                <a:close/>
              </a:path>
            </a:pathLst>
          </a:custGeom>
          <a:solidFill>
            <a:srgbClr val="453D8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54" name="Google Shape;871;p20">
            <a:extLst>
              <a:ext uri="{FF2B5EF4-FFF2-40B4-BE49-F238E27FC236}">
                <a16:creationId xmlns:a16="http://schemas.microsoft.com/office/drawing/2014/main" id="{270C7A3C-25B4-4BFB-8B8E-707F39AC7E07}"/>
              </a:ext>
            </a:extLst>
          </p:cNvPr>
          <p:cNvSpPr/>
          <p:nvPr/>
        </p:nvSpPr>
        <p:spPr>
          <a:xfrm>
            <a:off x="6975731" y="3745981"/>
            <a:ext cx="325060" cy="396820"/>
          </a:xfrm>
          <a:custGeom>
            <a:avLst/>
            <a:gdLst/>
            <a:ahLst/>
            <a:cxnLst/>
            <a:rect l="l" t="t" r="r" b="b"/>
            <a:pathLst>
              <a:path w="5164" h="6304" extrusionOk="0">
                <a:moveTo>
                  <a:pt x="4568" y="1"/>
                </a:moveTo>
                <a:cubicBezTo>
                  <a:pt x="4413" y="1"/>
                  <a:pt x="4259" y="69"/>
                  <a:pt x="4161" y="205"/>
                </a:cubicBezTo>
                <a:lnTo>
                  <a:pt x="168" y="5469"/>
                </a:lnTo>
                <a:cubicBezTo>
                  <a:pt x="1" y="5702"/>
                  <a:pt x="34" y="6020"/>
                  <a:pt x="268" y="6204"/>
                </a:cubicBezTo>
                <a:cubicBezTo>
                  <a:pt x="368" y="6271"/>
                  <a:pt x="469" y="6304"/>
                  <a:pt x="586" y="6304"/>
                </a:cubicBezTo>
                <a:cubicBezTo>
                  <a:pt x="736" y="6304"/>
                  <a:pt x="903" y="6237"/>
                  <a:pt x="1003" y="6103"/>
                </a:cubicBezTo>
                <a:lnTo>
                  <a:pt x="4980" y="840"/>
                </a:lnTo>
                <a:cubicBezTo>
                  <a:pt x="5164" y="606"/>
                  <a:pt x="5114" y="272"/>
                  <a:pt x="4880" y="105"/>
                </a:cubicBezTo>
                <a:cubicBezTo>
                  <a:pt x="4789" y="36"/>
                  <a:pt x="4678" y="1"/>
                  <a:pt x="4568" y="1"/>
                </a:cubicBezTo>
                <a:close/>
              </a:path>
            </a:pathLst>
          </a:custGeom>
          <a:solidFill>
            <a:srgbClr val="AAC6FC"/>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55" name="Google Shape;872;p20">
            <a:extLst>
              <a:ext uri="{FF2B5EF4-FFF2-40B4-BE49-F238E27FC236}">
                <a16:creationId xmlns:a16="http://schemas.microsoft.com/office/drawing/2014/main" id="{6ECB365C-6D91-4272-B106-89DD3EEC06B4}"/>
              </a:ext>
            </a:extLst>
          </p:cNvPr>
          <p:cNvSpPr/>
          <p:nvPr/>
        </p:nvSpPr>
        <p:spPr>
          <a:xfrm>
            <a:off x="7538418" y="4903336"/>
            <a:ext cx="450262" cy="160830"/>
          </a:xfrm>
          <a:custGeom>
            <a:avLst/>
            <a:gdLst/>
            <a:ahLst/>
            <a:cxnLst/>
            <a:rect l="l" t="t" r="r" b="b"/>
            <a:pathLst>
              <a:path w="7153" h="2555" extrusionOk="0">
                <a:moveTo>
                  <a:pt x="6570" y="0"/>
                </a:moveTo>
                <a:cubicBezTo>
                  <a:pt x="6531" y="0"/>
                  <a:pt x="6490" y="5"/>
                  <a:pt x="6450" y="15"/>
                </a:cubicBezTo>
                <a:lnTo>
                  <a:pt x="452" y="1519"/>
                </a:lnTo>
                <a:cubicBezTo>
                  <a:pt x="168" y="1586"/>
                  <a:pt x="1" y="1870"/>
                  <a:pt x="84" y="2154"/>
                </a:cubicBezTo>
                <a:cubicBezTo>
                  <a:pt x="135" y="2388"/>
                  <a:pt x="352" y="2555"/>
                  <a:pt x="586" y="2555"/>
                </a:cubicBezTo>
                <a:cubicBezTo>
                  <a:pt x="619" y="2555"/>
                  <a:pt x="669" y="2538"/>
                  <a:pt x="719" y="2538"/>
                </a:cubicBezTo>
                <a:lnTo>
                  <a:pt x="6701" y="1017"/>
                </a:lnTo>
                <a:cubicBezTo>
                  <a:pt x="6985" y="951"/>
                  <a:pt x="7152" y="667"/>
                  <a:pt x="7085" y="383"/>
                </a:cubicBezTo>
                <a:cubicBezTo>
                  <a:pt x="7014" y="155"/>
                  <a:pt x="6798" y="0"/>
                  <a:pt x="6570" y="0"/>
                </a:cubicBezTo>
                <a:close/>
              </a:path>
            </a:pathLst>
          </a:custGeom>
          <a:solidFill>
            <a:srgbClr val="F6E049"/>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43" name="Google Shape;875;p20">
            <a:extLst>
              <a:ext uri="{FF2B5EF4-FFF2-40B4-BE49-F238E27FC236}">
                <a16:creationId xmlns:a16="http://schemas.microsoft.com/office/drawing/2014/main" id="{337A4E4A-3A6C-4E73-9224-6E62934B1520}"/>
              </a:ext>
            </a:extLst>
          </p:cNvPr>
          <p:cNvSpPr/>
          <p:nvPr/>
        </p:nvSpPr>
        <p:spPr>
          <a:xfrm>
            <a:off x="4515691" y="3220369"/>
            <a:ext cx="552237" cy="552237"/>
          </a:xfrm>
          <a:custGeom>
            <a:avLst/>
            <a:gdLst/>
            <a:ahLst/>
            <a:cxnLst/>
            <a:rect l="l" t="t" r="r" b="b"/>
            <a:pathLst>
              <a:path w="8773" h="8773" extrusionOk="0">
                <a:moveTo>
                  <a:pt x="4395" y="1"/>
                </a:moveTo>
                <a:cubicBezTo>
                  <a:pt x="1972" y="1"/>
                  <a:pt x="0" y="1956"/>
                  <a:pt x="0" y="4378"/>
                </a:cubicBezTo>
                <a:cubicBezTo>
                  <a:pt x="0" y="6801"/>
                  <a:pt x="1972" y="8773"/>
                  <a:pt x="4395" y="8773"/>
                </a:cubicBezTo>
                <a:cubicBezTo>
                  <a:pt x="6818" y="8773"/>
                  <a:pt x="8772" y="6801"/>
                  <a:pt x="8772" y="4378"/>
                </a:cubicBezTo>
                <a:cubicBezTo>
                  <a:pt x="8772" y="1956"/>
                  <a:pt x="6818" y="1"/>
                  <a:pt x="4395" y="1"/>
                </a:cubicBezTo>
                <a:close/>
              </a:path>
            </a:pathLst>
          </a:custGeom>
          <a:solidFill>
            <a:srgbClr val="453D8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41" name="Google Shape;878;p20">
            <a:extLst>
              <a:ext uri="{FF2B5EF4-FFF2-40B4-BE49-F238E27FC236}">
                <a16:creationId xmlns:a16="http://schemas.microsoft.com/office/drawing/2014/main" id="{6D9B735E-8557-423D-8289-F731B3333301}"/>
              </a:ext>
            </a:extLst>
          </p:cNvPr>
          <p:cNvSpPr/>
          <p:nvPr/>
        </p:nvSpPr>
        <p:spPr>
          <a:xfrm>
            <a:off x="8024369" y="4575064"/>
            <a:ext cx="552237" cy="552237"/>
          </a:xfrm>
          <a:custGeom>
            <a:avLst/>
            <a:gdLst/>
            <a:ahLst/>
            <a:cxnLst/>
            <a:rect l="l" t="t" r="r" b="b"/>
            <a:pathLst>
              <a:path w="8773" h="8773" extrusionOk="0">
                <a:moveTo>
                  <a:pt x="4395" y="0"/>
                </a:moveTo>
                <a:cubicBezTo>
                  <a:pt x="1972" y="0"/>
                  <a:pt x="0" y="1955"/>
                  <a:pt x="0" y="4378"/>
                </a:cubicBezTo>
                <a:cubicBezTo>
                  <a:pt x="0" y="6801"/>
                  <a:pt x="1972" y="8772"/>
                  <a:pt x="4395" y="8772"/>
                </a:cubicBezTo>
                <a:cubicBezTo>
                  <a:pt x="6817" y="8772"/>
                  <a:pt x="8772" y="6801"/>
                  <a:pt x="8772" y="4378"/>
                </a:cubicBezTo>
                <a:cubicBezTo>
                  <a:pt x="8772" y="1955"/>
                  <a:pt x="6817" y="0"/>
                  <a:pt x="4395" y="0"/>
                </a:cubicBezTo>
                <a:close/>
              </a:path>
            </a:pathLst>
          </a:custGeom>
          <a:solidFill>
            <a:srgbClr val="F6E049"/>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39" name="Google Shape;881;p20">
            <a:extLst>
              <a:ext uri="{FF2B5EF4-FFF2-40B4-BE49-F238E27FC236}">
                <a16:creationId xmlns:a16="http://schemas.microsoft.com/office/drawing/2014/main" id="{83D77E76-3115-4AF4-B499-83E9F18A8560}"/>
              </a:ext>
            </a:extLst>
          </p:cNvPr>
          <p:cNvSpPr/>
          <p:nvPr/>
        </p:nvSpPr>
        <p:spPr>
          <a:xfrm>
            <a:off x="7176120" y="3191980"/>
            <a:ext cx="552237" cy="552237"/>
          </a:xfrm>
          <a:custGeom>
            <a:avLst/>
            <a:gdLst/>
            <a:ahLst/>
            <a:cxnLst/>
            <a:rect l="l" t="t" r="r" b="b"/>
            <a:pathLst>
              <a:path w="8773" h="8773" extrusionOk="0">
                <a:moveTo>
                  <a:pt x="4394" y="0"/>
                </a:moveTo>
                <a:cubicBezTo>
                  <a:pt x="1972" y="0"/>
                  <a:pt x="0" y="1955"/>
                  <a:pt x="0" y="4378"/>
                </a:cubicBezTo>
                <a:cubicBezTo>
                  <a:pt x="0" y="6801"/>
                  <a:pt x="1972" y="8772"/>
                  <a:pt x="4394" y="8772"/>
                </a:cubicBezTo>
                <a:cubicBezTo>
                  <a:pt x="6800" y="8772"/>
                  <a:pt x="8772" y="6801"/>
                  <a:pt x="8772" y="4378"/>
                </a:cubicBezTo>
                <a:cubicBezTo>
                  <a:pt x="8772" y="1955"/>
                  <a:pt x="6800" y="0"/>
                  <a:pt x="4394" y="0"/>
                </a:cubicBezTo>
                <a:close/>
              </a:path>
            </a:pathLst>
          </a:custGeom>
          <a:solidFill>
            <a:srgbClr val="AAC6FC"/>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37" name="Google Shape;884;p20">
            <a:extLst>
              <a:ext uri="{FF2B5EF4-FFF2-40B4-BE49-F238E27FC236}">
                <a16:creationId xmlns:a16="http://schemas.microsoft.com/office/drawing/2014/main" id="{FAD453C0-6D38-4202-B785-D5FC792503B7}"/>
              </a:ext>
            </a:extLst>
          </p:cNvPr>
          <p:cNvSpPr/>
          <p:nvPr/>
        </p:nvSpPr>
        <p:spPr>
          <a:xfrm>
            <a:off x="3615357" y="4610819"/>
            <a:ext cx="552237" cy="552237"/>
          </a:xfrm>
          <a:custGeom>
            <a:avLst/>
            <a:gdLst/>
            <a:ahLst/>
            <a:cxnLst/>
            <a:rect l="l" t="t" r="r" b="b"/>
            <a:pathLst>
              <a:path w="8773" h="8773" extrusionOk="0">
                <a:moveTo>
                  <a:pt x="4395" y="0"/>
                </a:moveTo>
                <a:cubicBezTo>
                  <a:pt x="1972" y="0"/>
                  <a:pt x="1" y="1955"/>
                  <a:pt x="1" y="4378"/>
                </a:cubicBezTo>
                <a:cubicBezTo>
                  <a:pt x="1" y="6801"/>
                  <a:pt x="1972" y="8772"/>
                  <a:pt x="4395" y="8772"/>
                </a:cubicBezTo>
                <a:cubicBezTo>
                  <a:pt x="6818" y="8772"/>
                  <a:pt x="8773" y="6801"/>
                  <a:pt x="8773" y="4378"/>
                </a:cubicBezTo>
                <a:cubicBezTo>
                  <a:pt x="8773" y="1955"/>
                  <a:pt x="6818" y="0"/>
                  <a:pt x="4395" y="0"/>
                </a:cubicBezTo>
                <a:close/>
              </a:path>
            </a:pathLst>
          </a:custGeom>
          <a:solidFill>
            <a:srgbClr val="69B48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sz="2000"/>
          </a:p>
        </p:txBody>
      </p:sp>
      <p:sp>
        <p:nvSpPr>
          <p:cNvPr id="12" name="Google Shape;898;p20">
            <a:extLst>
              <a:ext uri="{FF2B5EF4-FFF2-40B4-BE49-F238E27FC236}">
                <a16:creationId xmlns:a16="http://schemas.microsoft.com/office/drawing/2014/main" id="{51C31338-7ECF-41BE-869D-D4C6B3F2841A}"/>
              </a:ext>
            </a:extLst>
          </p:cNvPr>
          <p:cNvSpPr txBox="1"/>
          <p:nvPr/>
        </p:nvSpPr>
        <p:spPr>
          <a:xfrm>
            <a:off x="1202804" y="2873503"/>
            <a:ext cx="3013698" cy="10169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rtl="1"/>
            <a:r>
              <a:rPr lang="ar-SY" sz="1800" dirty="0">
                <a:latin typeface="Tajawal" panose="00000500000000000000" pitchFamily="2" charset="-78"/>
                <a:cs typeface="Tajawal" panose="00000500000000000000" pitchFamily="2" charset="-78"/>
              </a:rPr>
              <a:t>أيضا فإن تحميل التعليمات البرمجية على لوحة الأردوينو يتم عبر منفذ</a:t>
            </a:r>
            <a:r>
              <a:rPr lang="en-GB" sz="1800" dirty="0">
                <a:latin typeface="Tajawal" panose="00000500000000000000" pitchFamily="2" charset="-78"/>
                <a:cs typeface="Tajawal" panose="00000500000000000000" pitchFamily="2" charset="-78"/>
              </a:rPr>
              <a:t>USB </a:t>
            </a:r>
            <a:r>
              <a:rPr lang="ar-SY" sz="1800" dirty="0">
                <a:latin typeface="Tajawal" panose="00000500000000000000" pitchFamily="2" charset="-78"/>
                <a:cs typeface="Tajawal" panose="00000500000000000000" pitchFamily="2" charset="-78"/>
              </a:rPr>
              <a:t> .</a:t>
            </a:r>
          </a:p>
        </p:txBody>
      </p:sp>
      <p:sp>
        <p:nvSpPr>
          <p:cNvPr id="13" name="Google Shape;899;p20">
            <a:extLst>
              <a:ext uri="{FF2B5EF4-FFF2-40B4-BE49-F238E27FC236}">
                <a16:creationId xmlns:a16="http://schemas.microsoft.com/office/drawing/2014/main" id="{588CC57D-0F5F-4B41-B60D-3E90FF61215A}"/>
              </a:ext>
            </a:extLst>
          </p:cNvPr>
          <p:cNvSpPr txBox="1"/>
          <p:nvPr/>
        </p:nvSpPr>
        <p:spPr>
          <a:xfrm>
            <a:off x="384509" y="4404524"/>
            <a:ext cx="3013698" cy="10169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rtl="1"/>
            <a:r>
              <a:rPr lang="ar-SY" sz="1800" dirty="0">
                <a:latin typeface="Tajawal" panose="00000500000000000000" pitchFamily="2" charset="-78"/>
                <a:cs typeface="Tajawal" panose="00000500000000000000" pitchFamily="2" charset="-78"/>
              </a:rPr>
              <a:t>ويتراوح الجهد الموصي به لمعظم طرازات الأردوينو بين 6 و 12 فولت .</a:t>
            </a:r>
          </a:p>
        </p:txBody>
      </p:sp>
      <p:sp>
        <p:nvSpPr>
          <p:cNvPr id="15" name="Google Shape;901;p20">
            <a:extLst>
              <a:ext uri="{FF2B5EF4-FFF2-40B4-BE49-F238E27FC236}">
                <a16:creationId xmlns:a16="http://schemas.microsoft.com/office/drawing/2014/main" id="{077514ED-DE2B-4CE7-8242-9FFAF048834B}"/>
              </a:ext>
            </a:extLst>
          </p:cNvPr>
          <p:cNvSpPr txBox="1"/>
          <p:nvPr/>
        </p:nvSpPr>
        <p:spPr>
          <a:xfrm>
            <a:off x="7910310" y="2627784"/>
            <a:ext cx="3294074" cy="10169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rtl="1"/>
            <a:r>
              <a:rPr lang="ar-SY" sz="1800" b="1" dirty="0">
                <a:latin typeface="Tajawal" panose="00000500000000000000" pitchFamily="2" charset="-78"/>
                <a:cs typeface="Tajawal" panose="00000500000000000000" pitchFamily="2" charset="-78"/>
              </a:rPr>
              <a:t>(</a:t>
            </a:r>
            <a:r>
              <a:rPr lang="en-GB" sz="1800" b="1" dirty="0">
                <a:latin typeface="Tajawal" panose="00000500000000000000" pitchFamily="2" charset="-78"/>
                <a:cs typeface="Tajawal" panose="00000500000000000000" pitchFamily="2" charset="-78"/>
              </a:rPr>
              <a:t>Power (USB\ Barrel Jack</a:t>
            </a:r>
            <a:r>
              <a:rPr lang="ar-SY" sz="1800" dirty="0">
                <a:latin typeface="Tajawal" panose="00000500000000000000" pitchFamily="2" charset="-78"/>
                <a:cs typeface="Tajawal" panose="00000500000000000000" pitchFamily="2" charset="-78"/>
              </a:rPr>
              <a:t>: كل لوحة </a:t>
            </a:r>
            <a:r>
              <a:rPr lang="ar-SY" sz="1800" dirty="0" err="1">
                <a:latin typeface="Tajawal" panose="00000500000000000000" pitchFamily="2" charset="-78"/>
                <a:cs typeface="Tajawal" panose="00000500000000000000" pitchFamily="2" charset="-78"/>
              </a:rPr>
              <a:t>أردوينو</a:t>
            </a:r>
            <a:r>
              <a:rPr lang="ar-SY" sz="1800" dirty="0">
                <a:latin typeface="Tajawal" panose="00000500000000000000" pitchFamily="2" charset="-78"/>
                <a:cs typeface="Tajawal" panose="00000500000000000000" pitchFamily="2" charset="-78"/>
              </a:rPr>
              <a:t> تحتاج إلى وسيلة للاتصال بمصدر الطاقة .</a:t>
            </a:r>
          </a:p>
        </p:txBody>
      </p:sp>
      <p:sp>
        <p:nvSpPr>
          <p:cNvPr id="16" name="Google Shape;902;p20">
            <a:extLst>
              <a:ext uri="{FF2B5EF4-FFF2-40B4-BE49-F238E27FC236}">
                <a16:creationId xmlns:a16="http://schemas.microsoft.com/office/drawing/2014/main" id="{F932D38F-D597-4114-B5A7-417A70E7B041}"/>
              </a:ext>
            </a:extLst>
          </p:cNvPr>
          <p:cNvSpPr txBox="1"/>
          <p:nvPr/>
        </p:nvSpPr>
        <p:spPr>
          <a:xfrm>
            <a:off x="8793793" y="4404524"/>
            <a:ext cx="3013698" cy="10169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rtl="1"/>
            <a:r>
              <a:rPr lang="ar-SY" sz="1800" dirty="0">
                <a:latin typeface="Tajawal" panose="00000500000000000000" pitchFamily="2" charset="-78"/>
                <a:cs typeface="Tajawal" panose="00000500000000000000" pitchFamily="2" charset="-78"/>
              </a:rPr>
              <a:t>يمكن تشغيل </a:t>
            </a:r>
            <a:r>
              <a:rPr lang="en-GB" sz="1800" dirty="0">
                <a:latin typeface="Tajawal" panose="00000500000000000000" pitchFamily="2" charset="-78"/>
                <a:cs typeface="Tajawal" panose="00000500000000000000" pitchFamily="2" charset="-78"/>
              </a:rPr>
              <a:t>Arduino UNO </a:t>
            </a:r>
            <a:r>
              <a:rPr lang="ar-SY" sz="1800" dirty="0">
                <a:latin typeface="Tajawal" panose="00000500000000000000" pitchFamily="2" charset="-78"/>
                <a:cs typeface="Tajawal" panose="00000500000000000000" pitchFamily="2" charset="-78"/>
              </a:rPr>
              <a:t>  من كابل</a:t>
            </a:r>
            <a:r>
              <a:rPr lang="en-GB" sz="1800" dirty="0">
                <a:latin typeface="Tajawal" panose="00000500000000000000" pitchFamily="2" charset="-78"/>
                <a:cs typeface="Tajawal" panose="00000500000000000000" pitchFamily="2" charset="-78"/>
              </a:rPr>
              <a:t>USB </a:t>
            </a:r>
            <a:r>
              <a:rPr lang="ar-SY" sz="1800" dirty="0">
                <a:latin typeface="Tajawal" panose="00000500000000000000" pitchFamily="2" charset="-78"/>
                <a:cs typeface="Tajawal" panose="00000500000000000000" pitchFamily="2" charset="-78"/>
              </a:rPr>
              <a:t>  قادم من جهاز الكمبيوتر أو عبر منفذ </a:t>
            </a:r>
            <a:r>
              <a:rPr lang="en-GB" sz="1800" dirty="0">
                <a:latin typeface="Tajawal" panose="00000500000000000000" pitchFamily="2" charset="-78"/>
                <a:cs typeface="Tajawal" panose="00000500000000000000" pitchFamily="2" charset="-78"/>
              </a:rPr>
              <a:t>Barrel Jack</a:t>
            </a:r>
            <a:r>
              <a:rPr lang="ar-SY" sz="1800" dirty="0">
                <a:latin typeface="Tajawal" panose="00000500000000000000" pitchFamily="2" charset="-78"/>
                <a:cs typeface="Tajawal" panose="00000500000000000000" pitchFamily="2" charset="-78"/>
              </a:rPr>
              <a:t>.</a:t>
            </a:r>
          </a:p>
        </p:txBody>
      </p:sp>
      <p:pic>
        <p:nvPicPr>
          <p:cNvPr id="69" name="Graphic 68">
            <a:extLst>
              <a:ext uri="{FF2B5EF4-FFF2-40B4-BE49-F238E27FC236}">
                <a16:creationId xmlns:a16="http://schemas.microsoft.com/office/drawing/2014/main" id="{D517F4E8-E079-4391-B7B4-5C870692CEEF}"/>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23638" y="3203848"/>
            <a:ext cx="457200" cy="457200"/>
          </a:xfrm>
          <a:prstGeom prst="rect">
            <a:avLst/>
          </a:prstGeom>
        </p:spPr>
      </p:pic>
      <p:pic>
        <p:nvPicPr>
          <p:cNvPr id="71" name="Graphic 70">
            <a:extLst>
              <a:ext uri="{FF2B5EF4-FFF2-40B4-BE49-F238E27FC236}">
                <a16:creationId xmlns:a16="http://schemas.microsoft.com/office/drawing/2014/main" id="{EA9613D7-62E7-4CA4-BA46-843A61B6DE3B}"/>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662875" y="4664257"/>
            <a:ext cx="457200" cy="457200"/>
          </a:xfrm>
          <a:prstGeom prst="rect">
            <a:avLst/>
          </a:prstGeom>
        </p:spPr>
      </p:pic>
      <p:pic>
        <p:nvPicPr>
          <p:cNvPr id="73" name="Graphic 72">
            <a:extLst>
              <a:ext uri="{FF2B5EF4-FFF2-40B4-BE49-F238E27FC236}">
                <a16:creationId xmlns:a16="http://schemas.microsoft.com/office/drawing/2014/main" id="{507B5F65-5E42-48C5-80F6-09F5F1A6B677}"/>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564033" y="3287017"/>
            <a:ext cx="457200" cy="457200"/>
          </a:xfrm>
          <a:prstGeom prst="rect">
            <a:avLst/>
          </a:prstGeom>
        </p:spPr>
      </p:pic>
      <p:pic>
        <p:nvPicPr>
          <p:cNvPr id="75" name="Graphic 74">
            <a:extLst>
              <a:ext uri="{FF2B5EF4-FFF2-40B4-BE49-F238E27FC236}">
                <a16:creationId xmlns:a16="http://schemas.microsoft.com/office/drawing/2014/main" id="{BF5E5B63-DA87-402B-9204-339861B52CE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071887" y="4622582"/>
            <a:ext cx="457200" cy="457200"/>
          </a:xfrm>
          <a:prstGeom prst="rect">
            <a:avLst/>
          </a:prstGeom>
        </p:spPr>
      </p:pic>
      <p:pic>
        <p:nvPicPr>
          <p:cNvPr id="77" name="Graphic 76">
            <a:extLst>
              <a:ext uri="{FF2B5EF4-FFF2-40B4-BE49-F238E27FC236}">
                <a16:creationId xmlns:a16="http://schemas.microsoft.com/office/drawing/2014/main" id="{707C1A5E-1347-4970-93C3-8B5EA856DD6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990133" y="4177347"/>
            <a:ext cx="2249751" cy="2249751"/>
          </a:xfrm>
          <a:prstGeom prst="rect">
            <a:avLst/>
          </a:prstGeom>
        </p:spPr>
      </p:pic>
    </p:spTree>
    <p:extLst>
      <p:ext uri="{BB962C8B-B14F-4D97-AF65-F5344CB8AC3E}">
        <p14:creationId xmlns:p14="http://schemas.microsoft.com/office/powerpoint/2010/main" val="3334024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Graphic 36">
            <a:extLst>
              <a:ext uri="{FF2B5EF4-FFF2-40B4-BE49-F238E27FC236}">
                <a16:creationId xmlns:a16="http://schemas.microsoft.com/office/drawing/2014/main" id="{C7530C3B-0EC8-49A7-8314-AF5713D24EB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0094" y="3645300"/>
            <a:ext cx="3290041" cy="3290041"/>
          </a:xfrm>
          <a:prstGeom prst="rect">
            <a:avLst/>
          </a:prstGeom>
        </p:spPr>
      </p:pic>
      <p:sp>
        <p:nvSpPr>
          <p:cNvPr id="48" name="Google Shape;1156;p26">
            <a:extLst>
              <a:ext uri="{FF2B5EF4-FFF2-40B4-BE49-F238E27FC236}">
                <a16:creationId xmlns:a16="http://schemas.microsoft.com/office/drawing/2014/main" id="{1DC5EF16-EC54-4340-9B13-EB06FE540371}"/>
              </a:ext>
            </a:extLst>
          </p:cNvPr>
          <p:cNvSpPr/>
          <p:nvPr/>
        </p:nvSpPr>
        <p:spPr>
          <a:xfrm>
            <a:off x="5003792" y="2627784"/>
            <a:ext cx="6708832" cy="735797"/>
          </a:xfrm>
          <a:prstGeom prst="roundRect">
            <a:avLst>
              <a:gd name="adj" fmla="val 50000"/>
            </a:avLst>
          </a:prstGeom>
          <a:noFill/>
          <a:ln w="38100" cap="flat" cmpd="sng">
            <a:solidFill>
              <a:srgbClr val="CC4B4C"/>
            </a:solidFill>
            <a:prstDash val="solid"/>
            <a:round/>
            <a:headEnd type="none" w="sm" len="sm"/>
            <a:tailEnd type="none" w="sm" len="sm"/>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rtl="1">
              <a:buFont typeface="Wingdings" panose="05000000000000000000" pitchFamily="2" charset="2"/>
              <a:buChar char="v"/>
            </a:pPr>
            <a:endParaRPr lang="ar-SY" sz="1800" dirty="0">
              <a:latin typeface="Tajawal" panose="00000500000000000000" pitchFamily="2" charset="-78"/>
              <a:cs typeface="Tajawal" panose="00000500000000000000" pitchFamily="2" charset="-78"/>
            </a:endParaRPr>
          </a:p>
        </p:txBody>
      </p:sp>
      <p:cxnSp>
        <p:nvCxnSpPr>
          <p:cNvPr id="49" name="Google Shape;1157;p26">
            <a:extLst>
              <a:ext uri="{FF2B5EF4-FFF2-40B4-BE49-F238E27FC236}">
                <a16:creationId xmlns:a16="http://schemas.microsoft.com/office/drawing/2014/main" id="{F73A8B0F-D798-4E43-A287-E3AE0E380887}"/>
              </a:ext>
            </a:extLst>
          </p:cNvPr>
          <p:cNvCxnSpPr>
            <a:cxnSpLocks/>
            <a:stCxn id="48" idx="1"/>
          </p:cNvCxnSpPr>
          <p:nvPr/>
        </p:nvCxnSpPr>
        <p:spPr>
          <a:xfrm rot="10800000">
            <a:off x="4017926" y="2995683"/>
            <a:ext cx="985866" cy="0"/>
          </a:xfrm>
          <a:prstGeom prst="straightConnector1">
            <a:avLst/>
          </a:prstGeom>
          <a:noFill/>
          <a:ln w="38100" cap="flat" cmpd="sng">
            <a:solidFill>
              <a:srgbClr val="CC4B4C"/>
            </a:solidFill>
            <a:prstDash val="solid"/>
            <a:round/>
            <a:headEnd type="none" w="med" len="med"/>
            <a:tailEnd type="oval" w="med" len="med"/>
          </a:ln>
        </p:spPr>
      </p:cxnSp>
      <p:sp>
        <p:nvSpPr>
          <p:cNvPr id="50" name="Google Shape;1158;p26">
            <a:extLst>
              <a:ext uri="{FF2B5EF4-FFF2-40B4-BE49-F238E27FC236}">
                <a16:creationId xmlns:a16="http://schemas.microsoft.com/office/drawing/2014/main" id="{FD8F85BE-B687-4B80-98DA-16AD3FA79FCF}"/>
              </a:ext>
            </a:extLst>
          </p:cNvPr>
          <p:cNvSpPr/>
          <p:nvPr/>
        </p:nvSpPr>
        <p:spPr>
          <a:xfrm>
            <a:off x="5087688" y="2709159"/>
            <a:ext cx="586490" cy="570077"/>
          </a:xfrm>
          <a:prstGeom prst="ellipse">
            <a:avLst/>
          </a:prstGeom>
          <a:solidFill>
            <a:srgbClr val="CC4B4C"/>
          </a:solidFill>
          <a:ln w="38100">
            <a:solidFill>
              <a:srgbClr val="CC4B4C"/>
            </a:solidFill>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r" rtl="1">
              <a:spcBef>
                <a:spcPts val="0"/>
              </a:spcBef>
              <a:spcAft>
                <a:spcPts val="0"/>
              </a:spcAft>
              <a:buNone/>
            </a:pPr>
            <a:endParaRPr sz="2000"/>
          </a:p>
        </p:txBody>
      </p:sp>
      <p:sp>
        <p:nvSpPr>
          <p:cNvPr id="45" name="Google Shape;1160;p26">
            <a:extLst>
              <a:ext uri="{FF2B5EF4-FFF2-40B4-BE49-F238E27FC236}">
                <a16:creationId xmlns:a16="http://schemas.microsoft.com/office/drawing/2014/main" id="{443360C3-5C6A-402E-B3AA-23AED58C9DE4}"/>
              </a:ext>
            </a:extLst>
          </p:cNvPr>
          <p:cNvSpPr/>
          <p:nvPr/>
        </p:nvSpPr>
        <p:spPr>
          <a:xfrm>
            <a:off x="5003792" y="4554524"/>
            <a:ext cx="6708832" cy="735797"/>
          </a:xfrm>
          <a:prstGeom prst="roundRect">
            <a:avLst>
              <a:gd name="adj" fmla="val 50000"/>
            </a:avLst>
          </a:prstGeom>
          <a:noFill/>
          <a:ln w="38100" cap="flat" cmpd="sng">
            <a:solidFill>
              <a:schemeClr val="accent5"/>
            </a:solidFill>
            <a:prstDash val="solid"/>
            <a:round/>
            <a:headEnd type="none" w="sm" len="sm"/>
            <a:tailEnd type="none" w="sm" len="sm"/>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rtl="1">
              <a:buFont typeface="Wingdings" panose="05000000000000000000" pitchFamily="2" charset="2"/>
              <a:buChar char="v"/>
            </a:pPr>
            <a:endParaRPr lang="ar-SY" sz="1600" dirty="0">
              <a:latin typeface="Tajawal" panose="00000500000000000000" pitchFamily="2" charset="-78"/>
              <a:cs typeface="Tajawal" panose="00000500000000000000" pitchFamily="2" charset="-78"/>
            </a:endParaRPr>
          </a:p>
        </p:txBody>
      </p:sp>
      <p:cxnSp>
        <p:nvCxnSpPr>
          <p:cNvPr id="46" name="Google Shape;1161;p26">
            <a:extLst>
              <a:ext uri="{FF2B5EF4-FFF2-40B4-BE49-F238E27FC236}">
                <a16:creationId xmlns:a16="http://schemas.microsoft.com/office/drawing/2014/main" id="{9FE8657F-80D4-40B2-B5C4-8AA98749B09C}"/>
              </a:ext>
            </a:extLst>
          </p:cNvPr>
          <p:cNvCxnSpPr>
            <a:stCxn id="45" idx="1"/>
          </p:cNvCxnSpPr>
          <p:nvPr/>
        </p:nvCxnSpPr>
        <p:spPr>
          <a:xfrm rot="10800000">
            <a:off x="4017926" y="4922423"/>
            <a:ext cx="985866" cy="0"/>
          </a:xfrm>
          <a:prstGeom prst="straightConnector1">
            <a:avLst/>
          </a:prstGeom>
          <a:noFill/>
          <a:ln w="38100" cap="flat" cmpd="sng">
            <a:solidFill>
              <a:schemeClr val="accent5"/>
            </a:solidFill>
            <a:prstDash val="solid"/>
            <a:round/>
            <a:headEnd type="none" w="med" len="med"/>
            <a:tailEnd type="oval" w="med" len="med"/>
          </a:ln>
        </p:spPr>
      </p:cxnSp>
      <p:sp>
        <p:nvSpPr>
          <p:cNvPr id="47" name="Google Shape;1162;p26">
            <a:extLst>
              <a:ext uri="{FF2B5EF4-FFF2-40B4-BE49-F238E27FC236}">
                <a16:creationId xmlns:a16="http://schemas.microsoft.com/office/drawing/2014/main" id="{26CCCE2E-6A6C-4300-B333-37B974B44E6E}"/>
              </a:ext>
            </a:extLst>
          </p:cNvPr>
          <p:cNvSpPr/>
          <p:nvPr/>
        </p:nvSpPr>
        <p:spPr>
          <a:xfrm>
            <a:off x="5077787" y="4635899"/>
            <a:ext cx="586490" cy="570077"/>
          </a:xfrm>
          <a:prstGeom prst="ellipse">
            <a:avLst/>
          </a:prstGeom>
          <a:solidFill>
            <a:schemeClr val="accent5"/>
          </a:solidFill>
          <a:ln w="38100">
            <a:noFill/>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r" rtl="1">
              <a:spcBef>
                <a:spcPts val="0"/>
              </a:spcBef>
              <a:spcAft>
                <a:spcPts val="0"/>
              </a:spcAft>
              <a:buNone/>
            </a:pPr>
            <a:endParaRPr sz="2000"/>
          </a:p>
        </p:txBody>
      </p:sp>
      <p:sp>
        <p:nvSpPr>
          <p:cNvPr id="42" name="Google Shape;1164;p26">
            <a:extLst>
              <a:ext uri="{FF2B5EF4-FFF2-40B4-BE49-F238E27FC236}">
                <a16:creationId xmlns:a16="http://schemas.microsoft.com/office/drawing/2014/main" id="{9E3D3EAD-E006-4B1D-955D-4046CBB04C7C}"/>
              </a:ext>
            </a:extLst>
          </p:cNvPr>
          <p:cNvSpPr/>
          <p:nvPr/>
        </p:nvSpPr>
        <p:spPr>
          <a:xfrm>
            <a:off x="5003792" y="3591156"/>
            <a:ext cx="6708832" cy="735797"/>
          </a:xfrm>
          <a:prstGeom prst="roundRect">
            <a:avLst>
              <a:gd name="adj" fmla="val 50000"/>
            </a:avLst>
          </a:prstGeom>
          <a:noFill/>
          <a:ln w="38100" cap="flat" cmpd="sng">
            <a:solidFill>
              <a:schemeClr val="accent3"/>
            </a:solidFill>
            <a:prstDash val="solid"/>
            <a:round/>
            <a:headEnd type="none" w="sm" len="sm"/>
            <a:tailEnd type="none" w="sm" len="sm"/>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rtl="1">
              <a:buFont typeface="Wingdings" panose="05000000000000000000" pitchFamily="2" charset="2"/>
              <a:buChar char="v"/>
            </a:pPr>
            <a:endParaRPr lang="ar-SY" sz="1600" dirty="0">
              <a:latin typeface="Tajawal" panose="00000500000000000000" pitchFamily="2" charset="-78"/>
              <a:cs typeface="Tajawal" panose="00000500000000000000" pitchFamily="2" charset="-78"/>
            </a:endParaRPr>
          </a:p>
        </p:txBody>
      </p:sp>
      <p:cxnSp>
        <p:nvCxnSpPr>
          <p:cNvPr id="43" name="Google Shape;1165;p26">
            <a:extLst>
              <a:ext uri="{FF2B5EF4-FFF2-40B4-BE49-F238E27FC236}">
                <a16:creationId xmlns:a16="http://schemas.microsoft.com/office/drawing/2014/main" id="{86293808-BBDD-494E-98D5-75C742C1A353}"/>
              </a:ext>
            </a:extLst>
          </p:cNvPr>
          <p:cNvCxnSpPr>
            <a:stCxn id="42" idx="1"/>
          </p:cNvCxnSpPr>
          <p:nvPr/>
        </p:nvCxnSpPr>
        <p:spPr>
          <a:xfrm rot="10800000">
            <a:off x="4017926" y="3959054"/>
            <a:ext cx="985866" cy="0"/>
          </a:xfrm>
          <a:prstGeom prst="straightConnector1">
            <a:avLst/>
          </a:prstGeom>
          <a:noFill/>
          <a:ln w="38100" cap="flat" cmpd="sng">
            <a:solidFill>
              <a:schemeClr val="accent3"/>
            </a:solidFill>
            <a:prstDash val="solid"/>
            <a:round/>
            <a:headEnd type="none" w="med" len="med"/>
            <a:tailEnd type="oval" w="med" len="med"/>
          </a:ln>
        </p:spPr>
      </p:cxnSp>
      <p:sp>
        <p:nvSpPr>
          <p:cNvPr id="44" name="Google Shape;1166;p26">
            <a:extLst>
              <a:ext uri="{FF2B5EF4-FFF2-40B4-BE49-F238E27FC236}">
                <a16:creationId xmlns:a16="http://schemas.microsoft.com/office/drawing/2014/main" id="{58E0C1F8-8D55-4BAF-A915-737AD2F50AFF}"/>
              </a:ext>
            </a:extLst>
          </p:cNvPr>
          <p:cNvSpPr/>
          <p:nvPr/>
        </p:nvSpPr>
        <p:spPr>
          <a:xfrm>
            <a:off x="5077787" y="3672531"/>
            <a:ext cx="586490" cy="570077"/>
          </a:xfrm>
          <a:prstGeom prst="ellipse">
            <a:avLst/>
          </a:prstGeom>
          <a:solidFill>
            <a:srgbClr val="71C285"/>
          </a:solidFill>
          <a:ln w="38100">
            <a:noFill/>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r" rtl="1">
              <a:spcBef>
                <a:spcPts val="0"/>
              </a:spcBef>
              <a:spcAft>
                <a:spcPts val="0"/>
              </a:spcAft>
              <a:buNone/>
            </a:pPr>
            <a:endParaRPr sz="2000"/>
          </a:p>
        </p:txBody>
      </p:sp>
      <p:sp>
        <p:nvSpPr>
          <p:cNvPr id="80" name="Google Shape;1164;p26">
            <a:extLst>
              <a:ext uri="{FF2B5EF4-FFF2-40B4-BE49-F238E27FC236}">
                <a16:creationId xmlns:a16="http://schemas.microsoft.com/office/drawing/2014/main" id="{3519DC7C-F67A-41B4-921A-2E3F974AFA68}"/>
              </a:ext>
            </a:extLst>
          </p:cNvPr>
          <p:cNvSpPr/>
          <p:nvPr/>
        </p:nvSpPr>
        <p:spPr>
          <a:xfrm>
            <a:off x="5003792" y="3588184"/>
            <a:ext cx="6708832" cy="735797"/>
          </a:xfrm>
          <a:prstGeom prst="roundRect">
            <a:avLst>
              <a:gd name="adj" fmla="val 50000"/>
            </a:avLst>
          </a:prstGeom>
          <a:noFill/>
          <a:ln w="38100" cap="flat" cmpd="sng">
            <a:solidFill>
              <a:srgbClr val="71C285"/>
            </a:solidFill>
            <a:prstDash val="solid"/>
            <a:round/>
            <a:headEnd type="none" w="sm" len="sm"/>
            <a:tailEnd type="none" w="sm" len="sm"/>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rtl="1">
              <a:buFont typeface="Wingdings" panose="05000000000000000000" pitchFamily="2" charset="2"/>
              <a:buChar char="v"/>
            </a:pPr>
            <a:endParaRPr lang="ar-SY" sz="1600" dirty="0">
              <a:latin typeface="Tajawal" panose="00000500000000000000" pitchFamily="2" charset="-78"/>
              <a:cs typeface="Tajawal" panose="00000500000000000000" pitchFamily="2" charset="-78"/>
            </a:endParaRPr>
          </a:p>
        </p:txBody>
      </p:sp>
      <p:cxnSp>
        <p:nvCxnSpPr>
          <p:cNvPr id="81" name="Google Shape;1165;p26">
            <a:extLst>
              <a:ext uri="{FF2B5EF4-FFF2-40B4-BE49-F238E27FC236}">
                <a16:creationId xmlns:a16="http://schemas.microsoft.com/office/drawing/2014/main" id="{DEF4CD55-C7CF-45F4-9FF5-3F1990D039A6}"/>
              </a:ext>
            </a:extLst>
          </p:cNvPr>
          <p:cNvCxnSpPr>
            <a:cxnSpLocks/>
            <a:stCxn id="80" idx="1"/>
          </p:cNvCxnSpPr>
          <p:nvPr/>
        </p:nvCxnSpPr>
        <p:spPr>
          <a:xfrm rot="10800000">
            <a:off x="4017926" y="3956083"/>
            <a:ext cx="985866" cy="0"/>
          </a:xfrm>
          <a:prstGeom prst="straightConnector1">
            <a:avLst/>
          </a:prstGeom>
          <a:noFill/>
          <a:ln w="38100" cap="flat" cmpd="sng">
            <a:solidFill>
              <a:srgbClr val="71C285"/>
            </a:solidFill>
            <a:prstDash val="solid"/>
            <a:round/>
            <a:headEnd type="none" w="med" len="med"/>
            <a:tailEnd type="oval" w="med" len="med"/>
          </a:ln>
        </p:spPr>
      </p:cxnSp>
      <p:sp>
        <p:nvSpPr>
          <p:cNvPr id="53" name="Google Shape;1160;p26">
            <a:extLst>
              <a:ext uri="{FF2B5EF4-FFF2-40B4-BE49-F238E27FC236}">
                <a16:creationId xmlns:a16="http://schemas.microsoft.com/office/drawing/2014/main" id="{DDBFF832-55CC-49EE-93C2-767C72AFC280}"/>
              </a:ext>
            </a:extLst>
          </p:cNvPr>
          <p:cNvSpPr/>
          <p:nvPr/>
        </p:nvSpPr>
        <p:spPr>
          <a:xfrm>
            <a:off x="5003792" y="6481266"/>
            <a:ext cx="6708832" cy="735797"/>
          </a:xfrm>
          <a:prstGeom prst="roundRect">
            <a:avLst>
              <a:gd name="adj" fmla="val 50000"/>
            </a:avLst>
          </a:prstGeom>
          <a:noFill/>
          <a:ln w="38100" cap="flat" cmpd="sng">
            <a:solidFill>
              <a:srgbClr val="E4C05C"/>
            </a:solidFill>
            <a:prstDash val="solid"/>
            <a:round/>
            <a:headEnd type="none" w="sm" len="sm"/>
            <a:tailEnd type="none" w="sm" len="sm"/>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lvl="0" indent="0" algn="r" rtl="1">
              <a:spcBef>
                <a:spcPts val="0"/>
              </a:spcBef>
              <a:spcAft>
                <a:spcPts val="0"/>
              </a:spcAft>
              <a:buNone/>
            </a:pPr>
            <a:r>
              <a:rPr lang="en-GB" sz="1600" b="1" dirty="0">
                <a:latin typeface="Tajawal" panose="00000500000000000000" pitchFamily="2" charset="-78"/>
                <a:cs typeface="Tajawal" panose="00000500000000000000" pitchFamily="2" charset="-78"/>
              </a:rPr>
              <a:t> : PWM</a:t>
            </a:r>
            <a:r>
              <a:rPr lang="ar-SY" sz="1600" dirty="0">
                <a:latin typeface="Tajawal" panose="00000500000000000000" pitchFamily="2" charset="-78"/>
                <a:cs typeface="Tajawal" panose="00000500000000000000" pitchFamily="2" charset="-78"/>
              </a:rPr>
              <a:t> وهي عبارة عن أطراف تستخدم لإخراج اشارة تماثلية</a:t>
            </a:r>
          </a:p>
          <a:p>
            <a:pPr marL="457200" lvl="0" indent="0" algn="r" rtl="1">
              <a:spcBef>
                <a:spcPts val="0"/>
              </a:spcBef>
              <a:spcAft>
                <a:spcPts val="0"/>
              </a:spcAft>
              <a:buNone/>
            </a:pPr>
            <a:r>
              <a:rPr lang="ar-SY" sz="1600" dirty="0">
                <a:latin typeface="Tajawal" panose="00000500000000000000" pitchFamily="2" charset="-78"/>
                <a:cs typeface="Tajawal" panose="00000500000000000000" pitchFamily="2" charset="-78"/>
              </a:rPr>
              <a:t> وتوجد بشكل مميز على لوحة الأردوينو ومرسوم أمامها رمز (~)</a:t>
            </a:r>
          </a:p>
          <a:p>
            <a:pPr marL="457200" lvl="0" indent="0" algn="r" rtl="1">
              <a:spcBef>
                <a:spcPts val="0"/>
              </a:spcBef>
              <a:spcAft>
                <a:spcPts val="0"/>
              </a:spcAft>
              <a:buNone/>
            </a:pPr>
            <a:r>
              <a:rPr lang="ar-SY" sz="1600" dirty="0">
                <a:latin typeface="Tajawal" panose="00000500000000000000" pitchFamily="2" charset="-78"/>
                <a:cs typeface="Tajawal" panose="00000500000000000000" pitchFamily="2" charset="-78"/>
              </a:rPr>
              <a:t> ويمكن استخدامها أيضا في شيء يسمى تعديل عرض النبض</a:t>
            </a:r>
            <a:r>
              <a:rPr lang="en-GB" sz="1600" dirty="0">
                <a:latin typeface="Tajawal" panose="00000500000000000000" pitchFamily="2" charset="-78"/>
                <a:cs typeface="Tajawal" panose="00000500000000000000" pitchFamily="2" charset="-78"/>
              </a:rPr>
              <a:t>(</a:t>
            </a:r>
            <a:r>
              <a:rPr lang="en-GB" sz="1600" dirty="0">
                <a:solidFill>
                  <a:prstClr val="black"/>
                </a:solidFill>
                <a:latin typeface="Tajawal" panose="00000500000000000000" pitchFamily="2" charset="-78"/>
                <a:cs typeface="Tajawal" panose="00000500000000000000" pitchFamily="2" charset="-78"/>
              </a:rPr>
              <a:t>PWM</a:t>
            </a:r>
            <a:r>
              <a:rPr lang="en-GB" sz="1600" dirty="0">
                <a:latin typeface="Tajawal" panose="00000500000000000000" pitchFamily="2" charset="-78"/>
                <a:cs typeface="Tajawal" panose="00000500000000000000" pitchFamily="2" charset="-78"/>
              </a:rPr>
              <a:t>)</a:t>
            </a:r>
            <a:endParaRPr sz="1600" dirty="0">
              <a:latin typeface="Roboto"/>
              <a:ea typeface="Roboto"/>
              <a:cs typeface="Roboto"/>
              <a:sym typeface="Roboto"/>
            </a:endParaRPr>
          </a:p>
        </p:txBody>
      </p:sp>
      <p:cxnSp>
        <p:nvCxnSpPr>
          <p:cNvPr id="54" name="Google Shape;1161;p26">
            <a:extLst>
              <a:ext uri="{FF2B5EF4-FFF2-40B4-BE49-F238E27FC236}">
                <a16:creationId xmlns:a16="http://schemas.microsoft.com/office/drawing/2014/main" id="{3896AFA6-FB18-4A7C-A0B1-1B76ABDD5A82}"/>
              </a:ext>
            </a:extLst>
          </p:cNvPr>
          <p:cNvCxnSpPr>
            <a:stCxn id="53" idx="1"/>
          </p:cNvCxnSpPr>
          <p:nvPr/>
        </p:nvCxnSpPr>
        <p:spPr>
          <a:xfrm rot="10800000">
            <a:off x="4017926" y="6849166"/>
            <a:ext cx="985866" cy="0"/>
          </a:xfrm>
          <a:prstGeom prst="straightConnector1">
            <a:avLst/>
          </a:prstGeom>
          <a:noFill/>
          <a:ln w="38100" cap="flat" cmpd="sng">
            <a:solidFill>
              <a:srgbClr val="E4C05C"/>
            </a:solidFill>
            <a:prstDash val="solid"/>
            <a:round/>
            <a:headEnd type="none" w="med" len="med"/>
            <a:tailEnd type="oval" w="med" len="med"/>
          </a:ln>
        </p:spPr>
      </p:cxnSp>
      <p:sp>
        <p:nvSpPr>
          <p:cNvPr id="55" name="Google Shape;1162;p26">
            <a:extLst>
              <a:ext uri="{FF2B5EF4-FFF2-40B4-BE49-F238E27FC236}">
                <a16:creationId xmlns:a16="http://schemas.microsoft.com/office/drawing/2014/main" id="{89EFC04F-2753-4170-986B-CA5D6EDEEF86}"/>
              </a:ext>
            </a:extLst>
          </p:cNvPr>
          <p:cNvSpPr/>
          <p:nvPr/>
        </p:nvSpPr>
        <p:spPr>
          <a:xfrm>
            <a:off x="5077787" y="6562643"/>
            <a:ext cx="586490" cy="570077"/>
          </a:xfrm>
          <a:prstGeom prst="ellipse">
            <a:avLst/>
          </a:prstGeom>
          <a:solidFill>
            <a:srgbClr val="E4C05C"/>
          </a:solidFill>
          <a:ln w="38100">
            <a:solidFill>
              <a:srgbClr val="E4C05C"/>
            </a:solidFill>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r" rtl="1">
              <a:spcBef>
                <a:spcPts val="0"/>
              </a:spcBef>
              <a:spcAft>
                <a:spcPts val="0"/>
              </a:spcAft>
              <a:buNone/>
            </a:pPr>
            <a:endParaRPr sz="2000"/>
          </a:p>
        </p:txBody>
      </p:sp>
      <p:sp>
        <p:nvSpPr>
          <p:cNvPr id="57" name="Google Shape;1164;p26">
            <a:extLst>
              <a:ext uri="{FF2B5EF4-FFF2-40B4-BE49-F238E27FC236}">
                <a16:creationId xmlns:a16="http://schemas.microsoft.com/office/drawing/2014/main" id="{9D06B8F1-2D82-4365-8092-A800A64033EB}"/>
              </a:ext>
            </a:extLst>
          </p:cNvPr>
          <p:cNvSpPr/>
          <p:nvPr/>
        </p:nvSpPr>
        <p:spPr>
          <a:xfrm>
            <a:off x="5003792" y="5517895"/>
            <a:ext cx="6708832" cy="735797"/>
          </a:xfrm>
          <a:prstGeom prst="roundRect">
            <a:avLst>
              <a:gd name="adj" fmla="val 50000"/>
            </a:avLst>
          </a:prstGeom>
          <a:noFill/>
          <a:ln w="38100" cap="flat" cmpd="sng">
            <a:solidFill>
              <a:srgbClr val="71C285"/>
            </a:solidFill>
            <a:prstDash val="solid"/>
            <a:round/>
            <a:headEnd type="none" w="sm" len="sm"/>
            <a:tailEnd type="none" w="sm" len="sm"/>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rtl="1">
              <a:buFont typeface="Wingdings" panose="05000000000000000000" pitchFamily="2" charset="2"/>
              <a:buChar char="v"/>
            </a:pPr>
            <a:r>
              <a:rPr lang="en-GB" sz="1600" b="1" dirty="0">
                <a:latin typeface="Tajawal" panose="00000500000000000000" pitchFamily="2" charset="-78"/>
                <a:cs typeface="Tajawal" panose="00000500000000000000" pitchFamily="2" charset="-78"/>
              </a:rPr>
              <a:t>Digital</a:t>
            </a:r>
            <a:r>
              <a:rPr lang="ar-SY" sz="1600" b="1" dirty="0">
                <a:latin typeface="Tajawal" panose="00000500000000000000" pitchFamily="2" charset="-78"/>
                <a:cs typeface="Tajawal" panose="00000500000000000000" pitchFamily="2" charset="-78"/>
              </a:rPr>
              <a:t> : </a:t>
            </a:r>
            <a:r>
              <a:rPr lang="ar-SY" sz="1600" dirty="0">
                <a:latin typeface="Tajawal" panose="00000500000000000000" pitchFamily="2" charset="-78"/>
                <a:cs typeface="Tajawal" panose="00000500000000000000" pitchFamily="2" charset="-78"/>
              </a:rPr>
              <a:t>هذه الأطراف عبارة عن منافذ رقمية تستخدم في حالة </a:t>
            </a:r>
          </a:p>
          <a:p>
            <a:pPr algn="r" rtl="1"/>
            <a:r>
              <a:rPr lang="ar-SY" sz="1600" dirty="0">
                <a:latin typeface="Tajawal" panose="00000500000000000000" pitchFamily="2" charset="-78"/>
                <a:cs typeface="Tajawal" panose="00000500000000000000" pitchFamily="2" charset="-78"/>
              </a:rPr>
              <a:t>إدخال أو إخراج اشارة رقمية من وإلى لوحة </a:t>
            </a:r>
            <a:r>
              <a:rPr lang="ar-SY" sz="1600" dirty="0" err="1">
                <a:latin typeface="Tajawal" panose="00000500000000000000" pitchFamily="2" charset="-78"/>
                <a:cs typeface="Tajawal" panose="00000500000000000000" pitchFamily="2" charset="-78"/>
              </a:rPr>
              <a:t>الاردوينو</a:t>
            </a:r>
            <a:r>
              <a:rPr lang="ar-SY" sz="1600" dirty="0">
                <a:latin typeface="Tajawal" panose="00000500000000000000" pitchFamily="2" charset="-78"/>
                <a:cs typeface="Tajawal" panose="00000500000000000000" pitchFamily="2" charset="-78"/>
              </a:rPr>
              <a:t> وعددها 14 </a:t>
            </a:r>
            <a:r>
              <a:rPr lang="en-GB" sz="1600" dirty="0">
                <a:latin typeface="Tajawal" panose="00000500000000000000" pitchFamily="2" charset="-78"/>
                <a:cs typeface="Tajawal" panose="00000500000000000000" pitchFamily="2" charset="-78"/>
              </a:rPr>
              <a:t>pins</a:t>
            </a:r>
            <a:endParaRPr lang="ar-SY" sz="1600" dirty="0">
              <a:latin typeface="Tajawal" panose="00000500000000000000" pitchFamily="2" charset="-78"/>
              <a:cs typeface="Tajawal" panose="00000500000000000000" pitchFamily="2" charset="-78"/>
            </a:endParaRPr>
          </a:p>
        </p:txBody>
      </p:sp>
      <p:cxnSp>
        <p:nvCxnSpPr>
          <p:cNvPr id="58" name="Google Shape;1165;p26">
            <a:extLst>
              <a:ext uri="{FF2B5EF4-FFF2-40B4-BE49-F238E27FC236}">
                <a16:creationId xmlns:a16="http://schemas.microsoft.com/office/drawing/2014/main" id="{A31F96D8-E9CA-4CC5-ACC0-82C27D0797EC}"/>
              </a:ext>
            </a:extLst>
          </p:cNvPr>
          <p:cNvCxnSpPr>
            <a:cxnSpLocks/>
            <a:stCxn id="57" idx="1"/>
          </p:cNvCxnSpPr>
          <p:nvPr/>
        </p:nvCxnSpPr>
        <p:spPr>
          <a:xfrm rot="10800000">
            <a:off x="4017926" y="5885794"/>
            <a:ext cx="985866" cy="0"/>
          </a:xfrm>
          <a:prstGeom prst="straightConnector1">
            <a:avLst/>
          </a:prstGeom>
          <a:noFill/>
          <a:ln w="38100" cap="flat" cmpd="sng">
            <a:solidFill>
              <a:srgbClr val="71C285"/>
            </a:solidFill>
            <a:prstDash val="solid"/>
            <a:round/>
            <a:headEnd type="none" w="med" len="med"/>
            <a:tailEnd type="oval" w="med" len="med"/>
          </a:ln>
        </p:spPr>
      </p:cxnSp>
      <p:sp>
        <p:nvSpPr>
          <p:cNvPr id="59" name="Google Shape;1166;p26">
            <a:extLst>
              <a:ext uri="{FF2B5EF4-FFF2-40B4-BE49-F238E27FC236}">
                <a16:creationId xmlns:a16="http://schemas.microsoft.com/office/drawing/2014/main" id="{0B70943A-90F3-4184-8ACB-8C5B313B0843}"/>
              </a:ext>
            </a:extLst>
          </p:cNvPr>
          <p:cNvSpPr/>
          <p:nvPr/>
        </p:nvSpPr>
        <p:spPr>
          <a:xfrm>
            <a:off x="5077787" y="5599270"/>
            <a:ext cx="586490" cy="570077"/>
          </a:xfrm>
          <a:prstGeom prst="ellipse">
            <a:avLst/>
          </a:prstGeom>
          <a:solidFill>
            <a:srgbClr val="71C285"/>
          </a:solidFill>
          <a:ln w="38100">
            <a:noFill/>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r" rtl="1">
              <a:spcBef>
                <a:spcPts val="0"/>
              </a:spcBef>
              <a:spcAft>
                <a:spcPts val="0"/>
              </a:spcAft>
              <a:buNone/>
            </a:pPr>
            <a:endParaRPr sz="2000"/>
          </a:p>
        </p:txBody>
      </p:sp>
      <p:sp>
        <p:nvSpPr>
          <p:cNvPr id="61" name="Google Shape;1156;p26">
            <a:extLst>
              <a:ext uri="{FF2B5EF4-FFF2-40B4-BE49-F238E27FC236}">
                <a16:creationId xmlns:a16="http://schemas.microsoft.com/office/drawing/2014/main" id="{2EE6883D-7EB0-40B0-8828-35EFDFF66332}"/>
              </a:ext>
            </a:extLst>
          </p:cNvPr>
          <p:cNvSpPr/>
          <p:nvPr/>
        </p:nvSpPr>
        <p:spPr>
          <a:xfrm>
            <a:off x="5003792" y="7444634"/>
            <a:ext cx="6708832" cy="735797"/>
          </a:xfrm>
          <a:prstGeom prst="roundRect">
            <a:avLst>
              <a:gd name="adj" fmla="val 50000"/>
            </a:avLst>
          </a:prstGeom>
          <a:noFill/>
          <a:ln w="38100" cap="flat" cmpd="sng">
            <a:solidFill>
              <a:srgbClr val="CC4B4C"/>
            </a:solidFill>
            <a:prstDash val="solid"/>
            <a:round/>
            <a:headEnd type="none" w="sm" len="sm"/>
            <a:tailEnd type="none" w="sm" len="sm"/>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rtl="1">
              <a:buFont typeface="Wingdings" panose="05000000000000000000" pitchFamily="2" charset="2"/>
              <a:buChar char="v"/>
            </a:pPr>
            <a:r>
              <a:rPr lang="en-GB" sz="1800" b="1" dirty="0">
                <a:latin typeface="Tajawal" panose="00000500000000000000" pitchFamily="2" charset="-78"/>
                <a:cs typeface="Tajawal" panose="00000500000000000000" pitchFamily="2" charset="-78"/>
              </a:rPr>
              <a:t>AREF</a:t>
            </a:r>
            <a:r>
              <a:rPr lang="ar-SY" sz="1800" b="1" dirty="0">
                <a:latin typeface="Tajawal" panose="00000500000000000000" pitchFamily="2" charset="-78"/>
                <a:cs typeface="Tajawal" panose="00000500000000000000" pitchFamily="2" charset="-78"/>
              </a:rPr>
              <a:t> : </a:t>
            </a:r>
            <a:r>
              <a:rPr lang="ar-SY" sz="1800" dirty="0">
                <a:latin typeface="Tajawal" panose="00000500000000000000" pitchFamily="2" charset="-78"/>
                <a:cs typeface="Tajawal" panose="00000500000000000000" pitchFamily="2" charset="-78"/>
              </a:rPr>
              <a:t>: تستخدم في وضع (</a:t>
            </a:r>
            <a:r>
              <a:rPr lang="en-GB" sz="1800" dirty="0">
                <a:latin typeface="Tajawal" panose="00000500000000000000" pitchFamily="2" charset="-78"/>
                <a:cs typeface="Tajawal" panose="00000500000000000000" pitchFamily="2" charset="-78"/>
              </a:rPr>
              <a:t> (Reference Analog </a:t>
            </a:r>
            <a:r>
              <a:rPr lang="ar-SY" sz="1800" dirty="0">
                <a:latin typeface="Tajawal" panose="00000500000000000000" pitchFamily="2" charset="-78"/>
                <a:cs typeface="Tajawal" panose="00000500000000000000" pitchFamily="2" charset="-78"/>
              </a:rPr>
              <a:t>ويستخدم</a:t>
            </a:r>
          </a:p>
          <a:p>
            <a:pPr algn="r" rtl="1"/>
            <a:r>
              <a:rPr lang="ar-SY" sz="1800" dirty="0">
                <a:latin typeface="Tajawal" panose="00000500000000000000" pitchFamily="2" charset="-78"/>
                <a:cs typeface="Tajawal" panose="00000500000000000000" pitchFamily="2" charset="-78"/>
              </a:rPr>
              <a:t> هذا الوضع لتعيين جهد مرجعي (</a:t>
            </a:r>
            <a:r>
              <a:rPr lang="en-GB" sz="1800" dirty="0">
                <a:latin typeface="Tajawal" panose="00000500000000000000" pitchFamily="2" charset="-78"/>
                <a:cs typeface="Tajawal" panose="00000500000000000000" pitchFamily="2" charset="-78"/>
              </a:rPr>
              <a:t>Voltage Reference </a:t>
            </a:r>
            <a:r>
              <a:rPr lang="ar-SY" sz="1800" dirty="0">
                <a:latin typeface="Tajawal" panose="00000500000000000000" pitchFamily="2" charset="-78"/>
                <a:cs typeface="Tajawal" panose="00000500000000000000" pitchFamily="2" charset="-78"/>
              </a:rPr>
              <a:t>) خارجي</a:t>
            </a:r>
          </a:p>
        </p:txBody>
      </p:sp>
      <p:cxnSp>
        <p:nvCxnSpPr>
          <p:cNvPr id="62" name="Google Shape;1157;p26">
            <a:extLst>
              <a:ext uri="{FF2B5EF4-FFF2-40B4-BE49-F238E27FC236}">
                <a16:creationId xmlns:a16="http://schemas.microsoft.com/office/drawing/2014/main" id="{A835FC89-D70A-4BE2-983C-D179341D52BA}"/>
              </a:ext>
            </a:extLst>
          </p:cNvPr>
          <p:cNvCxnSpPr>
            <a:stCxn id="61" idx="1"/>
          </p:cNvCxnSpPr>
          <p:nvPr/>
        </p:nvCxnSpPr>
        <p:spPr>
          <a:xfrm rot="10800000">
            <a:off x="4017926" y="7812533"/>
            <a:ext cx="985866" cy="0"/>
          </a:xfrm>
          <a:prstGeom prst="straightConnector1">
            <a:avLst/>
          </a:prstGeom>
          <a:noFill/>
          <a:ln w="38100" cap="flat" cmpd="sng">
            <a:solidFill>
              <a:srgbClr val="CC4B4C"/>
            </a:solidFill>
            <a:prstDash val="solid"/>
            <a:round/>
            <a:headEnd type="none" w="med" len="med"/>
            <a:tailEnd type="oval" w="med" len="med"/>
          </a:ln>
        </p:spPr>
      </p:cxnSp>
      <p:sp>
        <p:nvSpPr>
          <p:cNvPr id="63" name="Google Shape;1158;p26">
            <a:extLst>
              <a:ext uri="{FF2B5EF4-FFF2-40B4-BE49-F238E27FC236}">
                <a16:creationId xmlns:a16="http://schemas.microsoft.com/office/drawing/2014/main" id="{A03295D1-F895-4EEB-B9D1-2F477E7FF699}"/>
              </a:ext>
            </a:extLst>
          </p:cNvPr>
          <p:cNvSpPr/>
          <p:nvPr/>
        </p:nvSpPr>
        <p:spPr>
          <a:xfrm>
            <a:off x="5087688" y="7526009"/>
            <a:ext cx="586490" cy="570077"/>
          </a:xfrm>
          <a:prstGeom prst="ellipse">
            <a:avLst/>
          </a:prstGeom>
          <a:solidFill>
            <a:srgbClr val="CC4B4C"/>
          </a:solidFill>
          <a:ln w="38100">
            <a:solidFill>
              <a:srgbClr val="CC4B4C"/>
            </a:solidFill>
          </a:ln>
        </p:spPr>
        <p:txBody>
          <a:bodyPr spcFirstLastPara="1" wrap="square" lIns="45725" tIns="45725" rIns="45725" bIns="457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r" rtl="1">
              <a:spcBef>
                <a:spcPts val="0"/>
              </a:spcBef>
              <a:spcAft>
                <a:spcPts val="0"/>
              </a:spcAft>
              <a:buNone/>
            </a:pPr>
            <a:endParaRPr sz="2000"/>
          </a:p>
        </p:txBody>
      </p:sp>
      <p:sp>
        <p:nvSpPr>
          <p:cNvPr id="67" name="TextBox 66">
            <a:extLst>
              <a:ext uri="{FF2B5EF4-FFF2-40B4-BE49-F238E27FC236}">
                <a16:creationId xmlns:a16="http://schemas.microsoft.com/office/drawing/2014/main" id="{0F402C8B-E671-481B-A3B3-B71B700DD0CA}"/>
              </a:ext>
            </a:extLst>
          </p:cNvPr>
          <p:cNvSpPr txBox="1"/>
          <p:nvPr/>
        </p:nvSpPr>
        <p:spPr>
          <a:xfrm>
            <a:off x="5758074" y="2714280"/>
            <a:ext cx="5736778" cy="646331"/>
          </a:xfrm>
          <a:prstGeom prst="rect">
            <a:avLst/>
          </a:prstGeom>
          <a:noFill/>
          <a:ln w="38100">
            <a:noFill/>
          </a:ln>
        </p:spPr>
        <p:txBody>
          <a:bodyPr wrap="square">
            <a:spAutoFit/>
          </a:bodyPr>
          <a:lstStyle/>
          <a:p>
            <a:pPr algn="r" rtl="1">
              <a:buFont typeface="Wingdings" panose="05000000000000000000" pitchFamily="2" charset="2"/>
              <a:buChar char="v"/>
            </a:pPr>
            <a:r>
              <a:rPr lang="en-GB" sz="1800" b="1" dirty="0">
                <a:latin typeface="Tajawal" panose="00000500000000000000" pitchFamily="2" charset="-78"/>
                <a:cs typeface="Tajawal" panose="00000500000000000000" pitchFamily="2" charset="-78"/>
              </a:rPr>
              <a:t>GND</a:t>
            </a:r>
            <a:r>
              <a:rPr lang="ar-SY" sz="1800" b="1" dirty="0">
                <a:latin typeface="Tajawal" panose="00000500000000000000" pitchFamily="2" charset="-78"/>
                <a:cs typeface="Tajawal" panose="00000500000000000000" pitchFamily="2" charset="-78"/>
              </a:rPr>
              <a:t>: </a:t>
            </a:r>
            <a:r>
              <a:rPr lang="ar-SY" sz="1800" dirty="0">
                <a:latin typeface="Tajawal" panose="00000500000000000000" pitchFamily="2" charset="-78"/>
                <a:cs typeface="Tajawal" panose="00000500000000000000" pitchFamily="2" charset="-78"/>
              </a:rPr>
              <a:t>اختصار الـ (</a:t>
            </a:r>
            <a:r>
              <a:rPr lang="en-GB" sz="1800" dirty="0">
                <a:latin typeface="Tajawal" panose="00000500000000000000" pitchFamily="2" charset="-78"/>
                <a:cs typeface="Tajawal" panose="00000500000000000000" pitchFamily="2" charset="-78"/>
              </a:rPr>
              <a:t>(Ground </a:t>
            </a:r>
            <a:r>
              <a:rPr lang="ar-SY" sz="1800" dirty="0">
                <a:latin typeface="Tajawal" panose="00000500000000000000" pitchFamily="2" charset="-78"/>
                <a:cs typeface="Tajawal" panose="00000500000000000000" pitchFamily="2" charset="-78"/>
              </a:rPr>
              <a:t>هناك العديد منها على لوحة الأردوينو ويمكنك استخدام أي منها لتوصيل مع الدارة.</a:t>
            </a:r>
          </a:p>
        </p:txBody>
      </p:sp>
      <p:sp>
        <p:nvSpPr>
          <p:cNvPr id="69" name="TextBox 68">
            <a:extLst>
              <a:ext uri="{FF2B5EF4-FFF2-40B4-BE49-F238E27FC236}">
                <a16:creationId xmlns:a16="http://schemas.microsoft.com/office/drawing/2014/main" id="{53BD52F8-3709-481D-86CE-1A4D41D8B1C5}"/>
              </a:ext>
            </a:extLst>
          </p:cNvPr>
          <p:cNvSpPr txBox="1"/>
          <p:nvPr/>
        </p:nvSpPr>
        <p:spPr>
          <a:xfrm>
            <a:off x="5989658" y="3634401"/>
            <a:ext cx="5600137" cy="646331"/>
          </a:xfrm>
          <a:prstGeom prst="rect">
            <a:avLst/>
          </a:prstGeom>
          <a:noFill/>
          <a:ln w="38100">
            <a:noFill/>
          </a:ln>
        </p:spPr>
        <p:txBody>
          <a:bodyPr wrap="square">
            <a:spAutoFit/>
          </a:bodyPr>
          <a:lstStyle/>
          <a:p>
            <a:pPr algn="r" rtl="1">
              <a:buFont typeface="Wingdings" panose="05000000000000000000" pitchFamily="2" charset="2"/>
              <a:buChar char="v"/>
            </a:pPr>
            <a:r>
              <a:rPr lang="en-GB" sz="1800" b="1" dirty="0">
                <a:latin typeface="Tajawal" panose="00000500000000000000" pitchFamily="2" charset="-78"/>
                <a:cs typeface="Tajawal" panose="00000500000000000000" pitchFamily="2" charset="-78"/>
              </a:rPr>
              <a:t>5V &amp; 3.3V</a:t>
            </a:r>
            <a:r>
              <a:rPr lang="ar-SY" sz="1800" b="1" dirty="0">
                <a:latin typeface="Tajawal" panose="00000500000000000000" pitchFamily="2" charset="-78"/>
                <a:cs typeface="Tajawal" panose="00000500000000000000" pitchFamily="2" charset="-78"/>
              </a:rPr>
              <a:t> : </a:t>
            </a:r>
            <a:r>
              <a:rPr lang="ar-SY" sz="1800" dirty="0">
                <a:latin typeface="Tajawal" panose="00000500000000000000" pitchFamily="2" charset="-78"/>
                <a:cs typeface="Tajawal" panose="00000500000000000000" pitchFamily="2" charset="-78"/>
              </a:rPr>
              <a:t>: يوفر الأول مصدر جهد 5 فولت والثاني مصدر جهد فولت 3.3.</a:t>
            </a:r>
          </a:p>
        </p:txBody>
      </p:sp>
      <p:sp>
        <p:nvSpPr>
          <p:cNvPr id="71" name="TextBox 70">
            <a:extLst>
              <a:ext uri="{FF2B5EF4-FFF2-40B4-BE49-F238E27FC236}">
                <a16:creationId xmlns:a16="http://schemas.microsoft.com/office/drawing/2014/main" id="{57189A86-702B-4F73-85DC-9966579E6087}"/>
              </a:ext>
            </a:extLst>
          </p:cNvPr>
          <p:cNvSpPr txBox="1"/>
          <p:nvPr/>
        </p:nvSpPr>
        <p:spPr>
          <a:xfrm>
            <a:off x="5935853" y="4595867"/>
            <a:ext cx="5505194" cy="646331"/>
          </a:xfrm>
          <a:prstGeom prst="rect">
            <a:avLst/>
          </a:prstGeom>
          <a:noFill/>
          <a:ln w="38100">
            <a:noFill/>
          </a:ln>
        </p:spPr>
        <p:txBody>
          <a:bodyPr wrap="square">
            <a:spAutoFit/>
          </a:bodyPr>
          <a:lstStyle/>
          <a:p>
            <a:pPr algn="r" rtl="1">
              <a:buFont typeface="Wingdings" panose="05000000000000000000" pitchFamily="2" charset="2"/>
              <a:buChar char="v"/>
            </a:pPr>
            <a:r>
              <a:rPr lang="en-GB" sz="1800" b="1" dirty="0">
                <a:latin typeface="Tajawal" panose="00000500000000000000" pitchFamily="2" charset="-78"/>
                <a:cs typeface="Tajawal" panose="00000500000000000000" pitchFamily="2" charset="-78"/>
              </a:rPr>
              <a:t>Analog</a:t>
            </a:r>
            <a:r>
              <a:rPr lang="en-GB" sz="1800" dirty="0">
                <a:latin typeface="Tajawal" panose="00000500000000000000" pitchFamily="2" charset="-78"/>
                <a:cs typeface="Tajawal" panose="00000500000000000000" pitchFamily="2" charset="-78"/>
              </a:rPr>
              <a:t> </a:t>
            </a:r>
            <a:r>
              <a:rPr lang="ar-SY" sz="1800" dirty="0">
                <a:latin typeface="Tajawal" panose="00000500000000000000" pitchFamily="2" charset="-78"/>
                <a:cs typeface="Tajawal" panose="00000500000000000000" pitchFamily="2" charset="-78"/>
              </a:rPr>
              <a:t>: عبارة عن منافذ يتم استخدامها لإدخال إشارة تماثلية </a:t>
            </a:r>
            <a:r>
              <a:rPr lang="ar-SY" sz="1800" dirty="0" err="1">
                <a:latin typeface="Tajawal" panose="00000500000000000000" pitchFamily="2" charset="-78"/>
                <a:cs typeface="Tajawal" panose="00000500000000000000" pitchFamily="2" charset="-78"/>
              </a:rPr>
              <a:t>للاردوينو</a:t>
            </a:r>
            <a:r>
              <a:rPr lang="ar-SY" sz="1800" dirty="0">
                <a:latin typeface="Tajawal" panose="00000500000000000000" pitchFamily="2" charset="-78"/>
                <a:cs typeface="Tajawal" panose="00000500000000000000" pitchFamily="2" charset="-78"/>
              </a:rPr>
              <a:t>. </a:t>
            </a:r>
          </a:p>
        </p:txBody>
      </p:sp>
      <p:grpSp>
        <p:nvGrpSpPr>
          <p:cNvPr id="73" name="Group 72">
            <a:extLst>
              <a:ext uri="{FF2B5EF4-FFF2-40B4-BE49-F238E27FC236}">
                <a16:creationId xmlns:a16="http://schemas.microsoft.com/office/drawing/2014/main" id="{E3E18213-80D6-4A52-8A8C-2073B06B7D41}"/>
              </a:ext>
            </a:extLst>
          </p:cNvPr>
          <p:cNvGrpSpPr/>
          <p:nvPr/>
        </p:nvGrpSpPr>
        <p:grpSpPr>
          <a:xfrm>
            <a:off x="8115143" y="936034"/>
            <a:ext cx="3453938" cy="1115686"/>
            <a:chOff x="8024369" y="936034"/>
            <a:chExt cx="3453938" cy="1115686"/>
          </a:xfrm>
        </p:grpSpPr>
        <p:sp>
          <p:nvSpPr>
            <p:cNvPr id="74" name="TextBox 73">
              <a:extLst>
                <a:ext uri="{FF2B5EF4-FFF2-40B4-BE49-F238E27FC236}">
                  <a16:creationId xmlns:a16="http://schemas.microsoft.com/office/drawing/2014/main" id="{FFA8EA0E-15B4-4E62-B788-32C1163EBFBE}"/>
                </a:ext>
              </a:extLst>
            </p:cNvPr>
            <p:cNvSpPr txBox="1"/>
            <p:nvPr/>
          </p:nvSpPr>
          <p:spPr>
            <a:xfrm>
              <a:off x="8024369" y="1091424"/>
              <a:ext cx="2756060" cy="830997"/>
            </a:xfrm>
            <a:prstGeom prst="rect">
              <a:avLst/>
            </a:prstGeom>
            <a:noFill/>
          </p:spPr>
          <p:txBody>
            <a:bodyPr wrap="square">
              <a:spAutoFit/>
            </a:bodyPr>
            <a:lstStyle/>
            <a:p>
              <a:r>
                <a:rPr lang="ar-SY" sz="2400" dirty="0">
                  <a:solidFill>
                    <a:schemeClr val="tx2">
                      <a:lumMod val="75000"/>
                    </a:schemeClr>
                  </a:solidFill>
                  <a:latin typeface="Tajawal" panose="00000500000000000000" pitchFamily="2" charset="-78"/>
                  <a:cs typeface="Tajawal" panose="00000500000000000000" pitchFamily="2" charset="-78"/>
                </a:rPr>
                <a:t>ماذا يوجد على</a:t>
              </a:r>
            </a:p>
            <a:p>
              <a:r>
                <a:rPr lang="ar-SY" sz="2400" dirty="0">
                  <a:solidFill>
                    <a:schemeClr val="tx2">
                      <a:lumMod val="75000"/>
                    </a:schemeClr>
                  </a:solidFill>
                  <a:latin typeface="Tajawal" panose="00000500000000000000" pitchFamily="2" charset="-78"/>
                  <a:cs typeface="Tajawal" panose="00000500000000000000" pitchFamily="2" charset="-78"/>
                </a:rPr>
                <a:t> لوحة الأردوينو ؟</a:t>
              </a:r>
            </a:p>
          </p:txBody>
        </p:sp>
        <p:grpSp>
          <p:nvGrpSpPr>
            <p:cNvPr id="75" name="Group 74">
              <a:extLst>
                <a:ext uri="{FF2B5EF4-FFF2-40B4-BE49-F238E27FC236}">
                  <a16:creationId xmlns:a16="http://schemas.microsoft.com/office/drawing/2014/main" id="{CD5B6D4E-3E63-4E46-8F2F-62356882526C}"/>
                </a:ext>
              </a:extLst>
            </p:cNvPr>
            <p:cNvGrpSpPr/>
            <p:nvPr/>
          </p:nvGrpSpPr>
          <p:grpSpPr>
            <a:xfrm>
              <a:off x="8184232" y="936034"/>
              <a:ext cx="3294075" cy="1115686"/>
              <a:chOff x="8372872" y="260381"/>
              <a:chExt cx="3169770" cy="774473"/>
            </a:xfrm>
          </p:grpSpPr>
          <p:sp>
            <p:nvSpPr>
              <p:cNvPr id="76" name="Google Shape;1147;p62">
                <a:extLst>
                  <a:ext uri="{FF2B5EF4-FFF2-40B4-BE49-F238E27FC236}">
                    <a16:creationId xmlns:a16="http://schemas.microsoft.com/office/drawing/2014/main" id="{6B934BD0-4C8C-4E86-A675-B2877DAA2DAF}"/>
                  </a:ext>
                </a:extLst>
              </p:cNvPr>
              <p:cNvSpPr/>
              <p:nvPr/>
            </p:nvSpPr>
            <p:spPr>
              <a:xfrm flipH="1">
                <a:off x="10957116" y="260381"/>
                <a:ext cx="585526" cy="774473"/>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38100" cap="flat" cmpd="sng">
                <a:solidFill>
                  <a:schemeClr val="tx2">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148;p62">
                <a:extLst>
                  <a:ext uri="{FF2B5EF4-FFF2-40B4-BE49-F238E27FC236}">
                    <a16:creationId xmlns:a16="http://schemas.microsoft.com/office/drawing/2014/main" id="{6550EEC5-2DAD-4AD2-BBE8-601D8EC17734}"/>
                  </a:ext>
                </a:extLst>
              </p:cNvPr>
              <p:cNvSpPr/>
              <p:nvPr/>
            </p:nvSpPr>
            <p:spPr>
              <a:xfrm flipH="1">
                <a:off x="11294943" y="522390"/>
                <a:ext cx="178261" cy="250455"/>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149;p62">
                <a:extLst>
                  <a:ext uri="{FF2B5EF4-FFF2-40B4-BE49-F238E27FC236}">
                    <a16:creationId xmlns:a16="http://schemas.microsoft.com/office/drawing/2014/main" id="{A45878D7-7BCE-4E8E-B75B-9C6CF4FE6D7B}"/>
                  </a:ext>
                </a:extLst>
              </p:cNvPr>
              <p:cNvSpPr/>
              <p:nvPr/>
            </p:nvSpPr>
            <p:spPr>
              <a:xfrm flipH="1">
                <a:off x="8372872" y="331526"/>
                <a:ext cx="2948781" cy="631823"/>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 name="TextBox 82">
            <a:extLst>
              <a:ext uri="{FF2B5EF4-FFF2-40B4-BE49-F238E27FC236}">
                <a16:creationId xmlns:a16="http://schemas.microsoft.com/office/drawing/2014/main" id="{52FBFB39-69C0-4F2A-A142-641B8B39A08D}"/>
              </a:ext>
            </a:extLst>
          </p:cNvPr>
          <p:cNvSpPr txBox="1"/>
          <p:nvPr/>
        </p:nvSpPr>
        <p:spPr>
          <a:xfrm>
            <a:off x="852574" y="1066280"/>
            <a:ext cx="7333042" cy="923330"/>
          </a:xfrm>
          <a:prstGeom prst="rect">
            <a:avLst/>
          </a:prstGeom>
          <a:noFill/>
        </p:spPr>
        <p:txBody>
          <a:bodyPr wrap="square">
            <a:spAutoFit/>
          </a:bodyPr>
          <a:lstStyle/>
          <a:p>
            <a:pPr marL="0" indent="0">
              <a:buNone/>
            </a:pPr>
            <a:r>
              <a:rPr lang="ar-SY" sz="1800" dirty="0">
                <a:latin typeface="Tajawal" panose="00000500000000000000" pitchFamily="2" charset="-78"/>
                <a:cs typeface="Tajawal" panose="00000500000000000000" pitchFamily="2" charset="-78"/>
              </a:rPr>
              <a:t>إن الأطراف الموجودة على لوحة الأردوينو يتم من خلالها توصيل الأسلاك لإنشاء دارة معينة وعادةً ما تحتوي على (رؤوس) بلاستيكية سوداء تسمح  بتوصيل السلك مباشرة باللوحة.</a:t>
            </a:r>
          </a:p>
        </p:txBody>
      </p:sp>
    </p:spTree>
    <p:extLst>
      <p:ext uri="{BB962C8B-B14F-4D97-AF65-F5344CB8AC3E}">
        <p14:creationId xmlns:p14="http://schemas.microsoft.com/office/powerpoint/2010/main" val="7456838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619;p31">
            <a:extLst>
              <a:ext uri="{FF2B5EF4-FFF2-40B4-BE49-F238E27FC236}">
                <a16:creationId xmlns:a16="http://schemas.microsoft.com/office/drawing/2014/main" id="{8D7915FD-08FD-4922-8A33-2E292C87A289}"/>
              </a:ext>
            </a:extLst>
          </p:cNvPr>
          <p:cNvSpPr/>
          <p:nvPr/>
        </p:nvSpPr>
        <p:spPr>
          <a:xfrm>
            <a:off x="7597227" y="4992382"/>
            <a:ext cx="3946528" cy="481982"/>
          </a:xfrm>
          <a:custGeom>
            <a:avLst/>
            <a:gdLst/>
            <a:ahLst/>
            <a:cxnLst/>
            <a:rect l="l" t="t" r="r" b="b"/>
            <a:pathLst>
              <a:path w="11578" h="1414" fill="none" extrusionOk="0">
                <a:moveTo>
                  <a:pt x="0" y="1414"/>
                </a:moveTo>
                <a:lnTo>
                  <a:pt x="9527" y="1414"/>
                </a:lnTo>
                <a:lnTo>
                  <a:pt x="11577" y="1"/>
                </a:lnTo>
              </a:path>
            </a:pathLst>
          </a:custGeom>
          <a:solidFill>
            <a:srgbClr val="2D75BB"/>
          </a:solidFill>
          <a:ln w="38100" cap="rnd" cmpd="sng">
            <a:solidFill>
              <a:srgbClr val="50B4F8"/>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 name="Google Shape;1620;p31">
            <a:extLst>
              <a:ext uri="{FF2B5EF4-FFF2-40B4-BE49-F238E27FC236}">
                <a16:creationId xmlns:a16="http://schemas.microsoft.com/office/drawing/2014/main" id="{A44024E0-8346-44D6-B8D2-51526415A21F}"/>
              </a:ext>
            </a:extLst>
          </p:cNvPr>
          <p:cNvSpPr/>
          <p:nvPr/>
        </p:nvSpPr>
        <p:spPr>
          <a:xfrm>
            <a:off x="11036500" y="2051720"/>
            <a:ext cx="554586" cy="554586"/>
          </a:xfrm>
          <a:custGeom>
            <a:avLst/>
            <a:gdLst/>
            <a:ahLst/>
            <a:cxnLst/>
            <a:rect l="l" t="t" r="r" b="b"/>
            <a:pathLst>
              <a:path w="1627" h="1627" fill="none" extrusionOk="0">
                <a:moveTo>
                  <a:pt x="1626" y="814"/>
                </a:moveTo>
                <a:cubicBezTo>
                  <a:pt x="1626" y="1260"/>
                  <a:pt x="1260" y="1626"/>
                  <a:pt x="814" y="1626"/>
                </a:cubicBezTo>
                <a:cubicBezTo>
                  <a:pt x="363" y="1626"/>
                  <a:pt x="1" y="1260"/>
                  <a:pt x="1" y="814"/>
                </a:cubicBezTo>
                <a:cubicBezTo>
                  <a:pt x="1" y="363"/>
                  <a:pt x="363" y="1"/>
                  <a:pt x="814" y="1"/>
                </a:cubicBezTo>
                <a:cubicBezTo>
                  <a:pt x="1260" y="1"/>
                  <a:pt x="1626" y="363"/>
                  <a:pt x="1626" y="814"/>
                </a:cubicBezTo>
                <a:close/>
              </a:path>
            </a:pathLst>
          </a:custGeom>
          <a:noFill/>
          <a:ln w="28575" cap="rnd" cmpd="sng">
            <a:solidFill>
              <a:srgbClr val="E0719E"/>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1621;p31">
            <a:extLst>
              <a:ext uri="{FF2B5EF4-FFF2-40B4-BE49-F238E27FC236}">
                <a16:creationId xmlns:a16="http://schemas.microsoft.com/office/drawing/2014/main" id="{363197DA-9A7B-4AED-92E5-994F27352D16}"/>
              </a:ext>
            </a:extLst>
          </p:cNvPr>
          <p:cNvSpPr/>
          <p:nvPr/>
        </p:nvSpPr>
        <p:spPr>
          <a:xfrm>
            <a:off x="11117275" y="3318763"/>
            <a:ext cx="554586" cy="554586"/>
          </a:xfrm>
          <a:custGeom>
            <a:avLst/>
            <a:gdLst/>
            <a:ahLst/>
            <a:cxnLst/>
            <a:rect l="l" t="t" r="r" b="b"/>
            <a:pathLst>
              <a:path w="1627" h="1627" fill="none" extrusionOk="0">
                <a:moveTo>
                  <a:pt x="1626" y="813"/>
                </a:moveTo>
                <a:cubicBezTo>
                  <a:pt x="1626" y="1264"/>
                  <a:pt x="1260" y="1626"/>
                  <a:pt x="814" y="1626"/>
                </a:cubicBezTo>
                <a:cubicBezTo>
                  <a:pt x="363" y="1626"/>
                  <a:pt x="1" y="1264"/>
                  <a:pt x="1" y="813"/>
                </a:cubicBezTo>
                <a:cubicBezTo>
                  <a:pt x="1" y="367"/>
                  <a:pt x="363" y="1"/>
                  <a:pt x="814" y="1"/>
                </a:cubicBezTo>
                <a:cubicBezTo>
                  <a:pt x="1260" y="1"/>
                  <a:pt x="1626" y="367"/>
                  <a:pt x="1626" y="813"/>
                </a:cubicBezTo>
                <a:close/>
              </a:path>
            </a:pathLst>
          </a:custGeom>
          <a:noFill/>
          <a:ln w="28575" cap="rnd" cmpd="sng">
            <a:solidFill>
              <a:srgbClr val="E0719E"/>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1622;p31">
            <a:extLst>
              <a:ext uri="{FF2B5EF4-FFF2-40B4-BE49-F238E27FC236}">
                <a16:creationId xmlns:a16="http://schemas.microsoft.com/office/drawing/2014/main" id="{F9107E3B-F7B5-4A27-B515-E81CDBA27BE0}"/>
              </a:ext>
            </a:extLst>
          </p:cNvPr>
          <p:cNvSpPr/>
          <p:nvPr/>
        </p:nvSpPr>
        <p:spPr>
          <a:xfrm>
            <a:off x="11079779" y="4448360"/>
            <a:ext cx="631962" cy="630600"/>
          </a:xfrm>
          <a:custGeom>
            <a:avLst/>
            <a:gdLst/>
            <a:ahLst/>
            <a:cxnLst/>
            <a:rect l="l" t="t" r="r" b="b"/>
            <a:pathLst>
              <a:path w="1854" h="1850" fill="none" extrusionOk="0">
                <a:moveTo>
                  <a:pt x="1670" y="593"/>
                </a:moveTo>
                <a:cubicBezTo>
                  <a:pt x="1853" y="1004"/>
                  <a:pt x="1667" y="1483"/>
                  <a:pt x="1257" y="1666"/>
                </a:cubicBezTo>
                <a:cubicBezTo>
                  <a:pt x="847" y="1849"/>
                  <a:pt x="367" y="1666"/>
                  <a:pt x="184" y="1256"/>
                </a:cubicBezTo>
                <a:cubicBezTo>
                  <a:pt x="1" y="842"/>
                  <a:pt x="188" y="363"/>
                  <a:pt x="598" y="180"/>
                </a:cubicBezTo>
                <a:cubicBezTo>
                  <a:pt x="1008" y="0"/>
                  <a:pt x="1487" y="183"/>
                  <a:pt x="1670" y="593"/>
                </a:cubicBezTo>
                <a:close/>
              </a:path>
            </a:pathLst>
          </a:custGeom>
          <a:solidFill>
            <a:srgbClr val="2D75BB"/>
          </a:solidFill>
          <a:ln w="38100" cap="rnd" cmpd="sng">
            <a:solidFill>
              <a:srgbClr val="50B4F8"/>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635;p31">
            <a:extLst>
              <a:ext uri="{FF2B5EF4-FFF2-40B4-BE49-F238E27FC236}">
                <a16:creationId xmlns:a16="http://schemas.microsoft.com/office/drawing/2014/main" id="{0547FE74-CC8E-4A15-BFCB-CADEB8D834C0}"/>
              </a:ext>
            </a:extLst>
          </p:cNvPr>
          <p:cNvSpPr/>
          <p:nvPr/>
        </p:nvSpPr>
        <p:spPr>
          <a:xfrm>
            <a:off x="656146" y="5364162"/>
            <a:ext cx="3924031" cy="472097"/>
          </a:xfrm>
          <a:custGeom>
            <a:avLst/>
            <a:gdLst/>
            <a:ahLst/>
            <a:cxnLst/>
            <a:rect l="l" t="t" r="r" b="b"/>
            <a:pathLst>
              <a:path w="11512" h="1385" fill="none" extrusionOk="0">
                <a:moveTo>
                  <a:pt x="11511" y="1"/>
                </a:moveTo>
                <a:lnTo>
                  <a:pt x="2007" y="1"/>
                </a:lnTo>
                <a:lnTo>
                  <a:pt x="0" y="1385"/>
                </a:lnTo>
              </a:path>
            </a:pathLst>
          </a:custGeom>
          <a:noFill/>
          <a:ln w="38100" cap="rnd" cmpd="sng">
            <a:solidFill>
              <a:srgbClr val="2D75BB"/>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637;p31">
            <a:extLst>
              <a:ext uri="{FF2B5EF4-FFF2-40B4-BE49-F238E27FC236}">
                <a16:creationId xmlns:a16="http://schemas.microsoft.com/office/drawing/2014/main" id="{4940228D-E3C0-47D1-AB7C-EC4166A8560F}"/>
              </a:ext>
            </a:extLst>
          </p:cNvPr>
          <p:cNvSpPr/>
          <p:nvPr/>
        </p:nvSpPr>
        <p:spPr>
          <a:xfrm>
            <a:off x="643534" y="2924205"/>
            <a:ext cx="3905284" cy="481982"/>
          </a:xfrm>
          <a:custGeom>
            <a:avLst/>
            <a:gdLst/>
            <a:ahLst/>
            <a:cxnLst/>
            <a:rect l="l" t="t" r="r" b="b"/>
            <a:pathLst>
              <a:path w="11457" h="1414" fill="none" extrusionOk="0">
                <a:moveTo>
                  <a:pt x="11457" y="1"/>
                </a:moveTo>
                <a:lnTo>
                  <a:pt x="2044" y="1"/>
                </a:lnTo>
                <a:lnTo>
                  <a:pt x="1" y="1414"/>
                </a:lnTo>
              </a:path>
            </a:pathLst>
          </a:custGeom>
          <a:noFill/>
          <a:ln w="28575" cap="rnd" cmpd="sng">
            <a:solidFill>
              <a:srgbClr val="6491E9"/>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1639;p31">
            <a:extLst>
              <a:ext uri="{FF2B5EF4-FFF2-40B4-BE49-F238E27FC236}">
                <a16:creationId xmlns:a16="http://schemas.microsoft.com/office/drawing/2014/main" id="{C2F195A7-898F-4D6C-A3FA-52CD973E693B}"/>
              </a:ext>
            </a:extLst>
          </p:cNvPr>
          <p:cNvSpPr/>
          <p:nvPr/>
        </p:nvSpPr>
        <p:spPr>
          <a:xfrm>
            <a:off x="518777" y="4524198"/>
            <a:ext cx="554586" cy="554586"/>
          </a:xfrm>
          <a:custGeom>
            <a:avLst/>
            <a:gdLst/>
            <a:ahLst/>
            <a:cxnLst/>
            <a:rect l="l" t="t" r="r" b="b"/>
            <a:pathLst>
              <a:path w="1627" h="1627" fill="none" extrusionOk="0">
                <a:moveTo>
                  <a:pt x="1626" y="813"/>
                </a:moveTo>
                <a:cubicBezTo>
                  <a:pt x="1626" y="1260"/>
                  <a:pt x="1260" y="1626"/>
                  <a:pt x="814" y="1626"/>
                </a:cubicBezTo>
                <a:cubicBezTo>
                  <a:pt x="363" y="1626"/>
                  <a:pt x="1" y="1260"/>
                  <a:pt x="1" y="813"/>
                </a:cubicBezTo>
                <a:cubicBezTo>
                  <a:pt x="1" y="363"/>
                  <a:pt x="363" y="1"/>
                  <a:pt x="814" y="1"/>
                </a:cubicBezTo>
                <a:cubicBezTo>
                  <a:pt x="1260" y="1"/>
                  <a:pt x="1626" y="363"/>
                  <a:pt x="1626" y="813"/>
                </a:cubicBezTo>
                <a:close/>
              </a:path>
            </a:pathLst>
          </a:custGeom>
          <a:noFill/>
          <a:ln w="28575" cap="rnd" cmpd="sng">
            <a:solidFill>
              <a:srgbClr val="6491E9"/>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1640;p31">
            <a:extLst>
              <a:ext uri="{FF2B5EF4-FFF2-40B4-BE49-F238E27FC236}">
                <a16:creationId xmlns:a16="http://schemas.microsoft.com/office/drawing/2014/main" id="{076AF309-E558-4CD2-95E8-46E8511EB03A}"/>
              </a:ext>
            </a:extLst>
          </p:cNvPr>
          <p:cNvSpPr/>
          <p:nvPr/>
        </p:nvSpPr>
        <p:spPr>
          <a:xfrm>
            <a:off x="480259" y="3323699"/>
            <a:ext cx="629236" cy="629236"/>
          </a:xfrm>
          <a:custGeom>
            <a:avLst/>
            <a:gdLst/>
            <a:ahLst/>
            <a:cxnLst/>
            <a:rect l="l" t="t" r="r" b="b"/>
            <a:pathLst>
              <a:path w="1846" h="1846" fill="none" extrusionOk="0">
                <a:moveTo>
                  <a:pt x="1673" y="612"/>
                </a:moveTo>
                <a:cubicBezTo>
                  <a:pt x="1845" y="1025"/>
                  <a:pt x="1648" y="1501"/>
                  <a:pt x="1234" y="1673"/>
                </a:cubicBezTo>
                <a:cubicBezTo>
                  <a:pt x="820" y="1845"/>
                  <a:pt x="344" y="1648"/>
                  <a:pt x="172" y="1234"/>
                </a:cubicBezTo>
                <a:cubicBezTo>
                  <a:pt x="0" y="817"/>
                  <a:pt x="198" y="344"/>
                  <a:pt x="612" y="172"/>
                </a:cubicBezTo>
                <a:cubicBezTo>
                  <a:pt x="1025" y="0"/>
                  <a:pt x="1501" y="198"/>
                  <a:pt x="1673" y="612"/>
                </a:cubicBezTo>
                <a:close/>
              </a:path>
            </a:pathLst>
          </a:custGeom>
          <a:noFill/>
          <a:ln w="28575" cap="rnd" cmpd="sng">
            <a:solidFill>
              <a:srgbClr val="6491E9"/>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1651;p31">
            <a:extLst>
              <a:ext uri="{FF2B5EF4-FFF2-40B4-BE49-F238E27FC236}">
                <a16:creationId xmlns:a16="http://schemas.microsoft.com/office/drawing/2014/main" id="{CDE97159-D7BD-46EF-B75E-4C0E25395B27}"/>
              </a:ext>
            </a:extLst>
          </p:cNvPr>
          <p:cNvSpPr txBox="1"/>
          <p:nvPr/>
        </p:nvSpPr>
        <p:spPr>
          <a:xfrm>
            <a:off x="7845163" y="2223938"/>
            <a:ext cx="2975359" cy="6937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rtl="1"/>
            <a:r>
              <a:rPr lang="en-GB" b="1" dirty="0">
                <a:latin typeface="Tajawal" panose="00000500000000000000" pitchFamily="2" charset="-78"/>
                <a:cs typeface="Tajawal" panose="00000500000000000000" pitchFamily="2" charset="-78"/>
              </a:rPr>
              <a:t>Reset Button</a:t>
            </a:r>
            <a:r>
              <a:rPr lang="ar-SY" b="1" dirty="0">
                <a:latin typeface="Tajawal" panose="00000500000000000000" pitchFamily="2" charset="-78"/>
                <a:cs typeface="Tajawal" panose="00000500000000000000" pitchFamily="2" charset="-78"/>
              </a:rPr>
              <a:t> : </a:t>
            </a:r>
            <a:r>
              <a:rPr lang="ar-SY" dirty="0">
                <a:latin typeface="Tajawal" panose="00000500000000000000" pitchFamily="2" charset="-78"/>
                <a:cs typeface="Tajawal" panose="00000500000000000000" pitchFamily="2" charset="-78"/>
              </a:rPr>
              <a:t>هو الزر المسؤول عن عمل  </a:t>
            </a:r>
            <a:r>
              <a:rPr lang="en-US" dirty="0">
                <a:latin typeface="Tajawal" panose="00000500000000000000" pitchFamily="2" charset="-78"/>
                <a:cs typeface="Tajawal" panose="00000500000000000000" pitchFamily="2" charset="-78"/>
              </a:rPr>
              <a:t>Reset</a:t>
            </a:r>
            <a:r>
              <a:rPr lang="ar-SY" dirty="0">
                <a:latin typeface="Tajawal" panose="00000500000000000000" pitchFamily="2" charset="-78"/>
                <a:cs typeface="Tajawal" panose="00000500000000000000" pitchFamily="2" charset="-78"/>
              </a:rPr>
              <a:t>       أي إعادة تشغيل للبرنامج الثبت على لوحة الأردوينو.</a:t>
            </a:r>
          </a:p>
        </p:txBody>
      </p:sp>
      <p:pic>
        <p:nvPicPr>
          <p:cNvPr id="54" name="Graphic 53">
            <a:extLst>
              <a:ext uri="{FF2B5EF4-FFF2-40B4-BE49-F238E27FC236}">
                <a16:creationId xmlns:a16="http://schemas.microsoft.com/office/drawing/2014/main" id="{F7ADF034-5D94-4E71-9790-990EE19A09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66254" y="2444054"/>
            <a:ext cx="3499160" cy="3499160"/>
          </a:xfrm>
          <a:prstGeom prst="rect">
            <a:avLst/>
          </a:prstGeom>
        </p:spPr>
      </p:pic>
      <p:sp>
        <p:nvSpPr>
          <p:cNvPr id="56" name="Google Shape;1622;p31">
            <a:extLst>
              <a:ext uri="{FF2B5EF4-FFF2-40B4-BE49-F238E27FC236}">
                <a16:creationId xmlns:a16="http://schemas.microsoft.com/office/drawing/2014/main" id="{90F7E9D4-1D48-4286-85F4-0137B47F09F9}"/>
              </a:ext>
            </a:extLst>
          </p:cNvPr>
          <p:cNvSpPr/>
          <p:nvPr/>
        </p:nvSpPr>
        <p:spPr>
          <a:xfrm>
            <a:off x="11093415" y="3280652"/>
            <a:ext cx="631962" cy="630600"/>
          </a:xfrm>
          <a:custGeom>
            <a:avLst/>
            <a:gdLst/>
            <a:ahLst/>
            <a:cxnLst/>
            <a:rect l="l" t="t" r="r" b="b"/>
            <a:pathLst>
              <a:path w="1854" h="1850" fill="none" extrusionOk="0">
                <a:moveTo>
                  <a:pt x="1670" y="593"/>
                </a:moveTo>
                <a:cubicBezTo>
                  <a:pt x="1853" y="1004"/>
                  <a:pt x="1667" y="1483"/>
                  <a:pt x="1257" y="1666"/>
                </a:cubicBezTo>
                <a:cubicBezTo>
                  <a:pt x="847" y="1849"/>
                  <a:pt x="367" y="1666"/>
                  <a:pt x="184" y="1256"/>
                </a:cubicBezTo>
                <a:cubicBezTo>
                  <a:pt x="1" y="842"/>
                  <a:pt x="188" y="363"/>
                  <a:pt x="598" y="180"/>
                </a:cubicBezTo>
                <a:cubicBezTo>
                  <a:pt x="1008" y="0"/>
                  <a:pt x="1487" y="183"/>
                  <a:pt x="1670" y="593"/>
                </a:cubicBezTo>
                <a:close/>
              </a:path>
            </a:pathLst>
          </a:custGeom>
          <a:solidFill>
            <a:srgbClr val="2D75BB"/>
          </a:solidFill>
          <a:ln w="38100" cap="rnd" cmpd="sng">
            <a:solidFill>
              <a:srgbClr val="50B4F8"/>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7" name="Google Shape;1619;p31">
            <a:extLst>
              <a:ext uri="{FF2B5EF4-FFF2-40B4-BE49-F238E27FC236}">
                <a16:creationId xmlns:a16="http://schemas.microsoft.com/office/drawing/2014/main" id="{0D194411-17D1-4648-B02E-2268167428AF}"/>
              </a:ext>
            </a:extLst>
          </p:cNvPr>
          <p:cNvSpPr/>
          <p:nvPr/>
        </p:nvSpPr>
        <p:spPr>
          <a:xfrm>
            <a:off x="7520688" y="2555692"/>
            <a:ext cx="3946528" cy="481982"/>
          </a:xfrm>
          <a:custGeom>
            <a:avLst/>
            <a:gdLst/>
            <a:ahLst/>
            <a:cxnLst/>
            <a:rect l="l" t="t" r="r" b="b"/>
            <a:pathLst>
              <a:path w="11578" h="1414" fill="none" extrusionOk="0">
                <a:moveTo>
                  <a:pt x="0" y="1414"/>
                </a:moveTo>
                <a:lnTo>
                  <a:pt x="9527" y="1414"/>
                </a:lnTo>
                <a:lnTo>
                  <a:pt x="11577" y="1"/>
                </a:lnTo>
              </a:path>
            </a:pathLst>
          </a:custGeom>
          <a:solidFill>
            <a:srgbClr val="2D75BB"/>
          </a:solidFill>
          <a:ln w="38100" cap="rnd" cmpd="sng">
            <a:solidFill>
              <a:srgbClr val="50B4F8"/>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8" name="Google Shape;1622;p31">
            <a:extLst>
              <a:ext uri="{FF2B5EF4-FFF2-40B4-BE49-F238E27FC236}">
                <a16:creationId xmlns:a16="http://schemas.microsoft.com/office/drawing/2014/main" id="{8FD8908C-E2B7-4424-A09D-50184BB9A8D1}"/>
              </a:ext>
            </a:extLst>
          </p:cNvPr>
          <p:cNvSpPr/>
          <p:nvPr/>
        </p:nvSpPr>
        <p:spPr>
          <a:xfrm>
            <a:off x="10999909" y="2011670"/>
            <a:ext cx="631962" cy="630600"/>
          </a:xfrm>
          <a:custGeom>
            <a:avLst/>
            <a:gdLst/>
            <a:ahLst/>
            <a:cxnLst/>
            <a:rect l="l" t="t" r="r" b="b"/>
            <a:pathLst>
              <a:path w="1854" h="1850" fill="none" extrusionOk="0">
                <a:moveTo>
                  <a:pt x="1670" y="593"/>
                </a:moveTo>
                <a:cubicBezTo>
                  <a:pt x="1853" y="1004"/>
                  <a:pt x="1667" y="1483"/>
                  <a:pt x="1257" y="1666"/>
                </a:cubicBezTo>
                <a:cubicBezTo>
                  <a:pt x="847" y="1849"/>
                  <a:pt x="367" y="1666"/>
                  <a:pt x="184" y="1256"/>
                </a:cubicBezTo>
                <a:cubicBezTo>
                  <a:pt x="1" y="842"/>
                  <a:pt x="188" y="363"/>
                  <a:pt x="598" y="180"/>
                </a:cubicBezTo>
                <a:cubicBezTo>
                  <a:pt x="1008" y="0"/>
                  <a:pt x="1487" y="183"/>
                  <a:pt x="1670" y="593"/>
                </a:cubicBezTo>
                <a:close/>
              </a:path>
            </a:pathLst>
          </a:custGeom>
          <a:solidFill>
            <a:srgbClr val="2D75BB"/>
          </a:solidFill>
          <a:ln w="38100" cap="rnd" cmpd="sng">
            <a:solidFill>
              <a:srgbClr val="50B4F8"/>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nvGrpSpPr>
          <p:cNvPr id="62" name="Group 61">
            <a:extLst>
              <a:ext uri="{FF2B5EF4-FFF2-40B4-BE49-F238E27FC236}">
                <a16:creationId xmlns:a16="http://schemas.microsoft.com/office/drawing/2014/main" id="{9874E163-68DE-49BE-AFE2-E064139CE08F}"/>
              </a:ext>
            </a:extLst>
          </p:cNvPr>
          <p:cNvGrpSpPr/>
          <p:nvPr/>
        </p:nvGrpSpPr>
        <p:grpSpPr>
          <a:xfrm>
            <a:off x="504180" y="2908857"/>
            <a:ext cx="4061400" cy="987486"/>
            <a:chOff x="671177" y="5516562"/>
            <a:chExt cx="4061400" cy="987486"/>
          </a:xfrm>
        </p:grpSpPr>
        <p:sp>
          <p:nvSpPr>
            <p:cNvPr id="63" name="Google Shape;1635;p31">
              <a:extLst>
                <a:ext uri="{FF2B5EF4-FFF2-40B4-BE49-F238E27FC236}">
                  <a16:creationId xmlns:a16="http://schemas.microsoft.com/office/drawing/2014/main" id="{2B5E9363-3D03-4ADE-9CCF-2CC4BDF58E56}"/>
                </a:ext>
              </a:extLst>
            </p:cNvPr>
            <p:cNvSpPr/>
            <p:nvPr/>
          </p:nvSpPr>
          <p:spPr>
            <a:xfrm>
              <a:off x="808546" y="5516562"/>
              <a:ext cx="3924031" cy="472097"/>
            </a:xfrm>
            <a:custGeom>
              <a:avLst/>
              <a:gdLst/>
              <a:ahLst/>
              <a:cxnLst/>
              <a:rect l="l" t="t" r="r" b="b"/>
              <a:pathLst>
                <a:path w="11512" h="1385" fill="none" extrusionOk="0">
                  <a:moveTo>
                    <a:pt x="11511" y="1"/>
                  </a:moveTo>
                  <a:lnTo>
                    <a:pt x="2007" y="1"/>
                  </a:lnTo>
                  <a:lnTo>
                    <a:pt x="0" y="1385"/>
                  </a:lnTo>
                </a:path>
              </a:pathLst>
            </a:custGeom>
            <a:noFill/>
            <a:ln w="38100" cap="rnd" cmpd="sng">
              <a:solidFill>
                <a:srgbClr val="2D75BB"/>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4" name="Google Shape;1638;p31">
              <a:extLst>
                <a:ext uri="{FF2B5EF4-FFF2-40B4-BE49-F238E27FC236}">
                  <a16:creationId xmlns:a16="http://schemas.microsoft.com/office/drawing/2014/main" id="{67F756F1-7878-4421-9FA5-EAE1CF717348}"/>
                </a:ext>
              </a:extLst>
            </p:cNvPr>
            <p:cNvSpPr/>
            <p:nvPr/>
          </p:nvSpPr>
          <p:spPr>
            <a:xfrm>
              <a:off x="671177" y="5949802"/>
              <a:ext cx="554586" cy="554246"/>
            </a:xfrm>
            <a:custGeom>
              <a:avLst/>
              <a:gdLst/>
              <a:ahLst/>
              <a:cxnLst/>
              <a:rect l="l" t="t" r="r" b="b"/>
              <a:pathLst>
                <a:path w="1627" h="1626" fill="none" extrusionOk="0">
                  <a:moveTo>
                    <a:pt x="1626" y="813"/>
                  </a:moveTo>
                  <a:cubicBezTo>
                    <a:pt x="1626" y="1263"/>
                    <a:pt x="1260" y="1626"/>
                    <a:pt x="814" y="1626"/>
                  </a:cubicBezTo>
                  <a:cubicBezTo>
                    <a:pt x="363" y="1626"/>
                    <a:pt x="1" y="1263"/>
                    <a:pt x="1" y="813"/>
                  </a:cubicBezTo>
                  <a:cubicBezTo>
                    <a:pt x="1" y="366"/>
                    <a:pt x="363" y="0"/>
                    <a:pt x="814" y="0"/>
                  </a:cubicBezTo>
                  <a:cubicBezTo>
                    <a:pt x="1260" y="0"/>
                    <a:pt x="1626" y="366"/>
                    <a:pt x="1626" y="813"/>
                  </a:cubicBezTo>
                  <a:close/>
                </a:path>
              </a:pathLst>
            </a:custGeom>
            <a:noFill/>
            <a:ln w="38100" cap="rnd" cmpd="sng">
              <a:solidFill>
                <a:srgbClr val="2D75BB"/>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65" name="Google Shape;1651;p31">
            <a:extLst>
              <a:ext uri="{FF2B5EF4-FFF2-40B4-BE49-F238E27FC236}">
                <a16:creationId xmlns:a16="http://schemas.microsoft.com/office/drawing/2014/main" id="{7AB6990B-E531-47FC-AEC2-224E5C75B16B}"/>
              </a:ext>
            </a:extLst>
          </p:cNvPr>
          <p:cNvSpPr txBox="1"/>
          <p:nvPr/>
        </p:nvSpPr>
        <p:spPr>
          <a:xfrm>
            <a:off x="7921514" y="3508076"/>
            <a:ext cx="2975359" cy="6937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rtl="1"/>
            <a:r>
              <a:rPr lang="en-GB" b="1" dirty="0">
                <a:latin typeface="Tajawal" panose="00000500000000000000" pitchFamily="2" charset="-78"/>
                <a:cs typeface="Tajawal" panose="00000500000000000000" pitchFamily="2" charset="-78"/>
              </a:rPr>
              <a:t>Reset Button</a:t>
            </a:r>
            <a:r>
              <a:rPr lang="ar-SY" b="1" dirty="0">
                <a:latin typeface="Tajawal" panose="00000500000000000000" pitchFamily="2" charset="-78"/>
                <a:cs typeface="Tajawal" panose="00000500000000000000" pitchFamily="2" charset="-78"/>
              </a:rPr>
              <a:t> : </a:t>
            </a:r>
            <a:r>
              <a:rPr lang="ar-SY" dirty="0">
                <a:latin typeface="Tajawal" panose="00000500000000000000" pitchFamily="2" charset="-78"/>
                <a:cs typeface="Tajawal" panose="00000500000000000000" pitchFamily="2" charset="-78"/>
              </a:rPr>
              <a:t>هو الزر المسؤول عن عمل  </a:t>
            </a:r>
            <a:r>
              <a:rPr lang="en-US" dirty="0">
                <a:latin typeface="Tajawal" panose="00000500000000000000" pitchFamily="2" charset="-78"/>
                <a:cs typeface="Tajawal" panose="00000500000000000000" pitchFamily="2" charset="-78"/>
              </a:rPr>
              <a:t>Reset</a:t>
            </a:r>
            <a:r>
              <a:rPr lang="ar-SY" dirty="0">
                <a:latin typeface="Tajawal" panose="00000500000000000000" pitchFamily="2" charset="-78"/>
                <a:cs typeface="Tajawal" panose="00000500000000000000" pitchFamily="2" charset="-78"/>
              </a:rPr>
              <a:t>       أي إعادة تشغيل للبرنامج الثبت على لوحة الأردوينو.</a:t>
            </a:r>
          </a:p>
        </p:txBody>
      </p:sp>
      <p:sp>
        <p:nvSpPr>
          <p:cNvPr id="66" name="Google Shape;1651;p31">
            <a:extLst>
              <a:ext uri="{FF2B5EF4-FFF2-40B4-BE49-F238E27FC236}">
                <a16:creationId xmlns:a16="http://schemas.microsoft.com/office/drawing/2014/main" id="{95DE1972-3413-480E-877A-66D8AE5EC147}"/>
              </a:ext>
            </a:extLst>
          </p:cNvPr>
          <p:cNvSpPr txBox="1"/>
          <p:nvPr/>
        </p:nvSpPr>
        <p:spPr>
          <a:xfrm>
            <a:off x="7898811" y="4668127"/>
            <a:ext cx="2975359" cy="6937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rtl="1"/>
            <a:r>
              <a:rPr lang="en-GB" b="1" dirty="0">
                <a:latin typeface="Tajawal" panose="00000500000000000000" pitchFamily="2" charset="-78"/>
                <a:cs typeface="Tajawal" panose="00000500000000000000" pitchFamily="2" charset="-78"/>
              </a:rPr>
              <a:t>Reset Button</a:t>
            </a:r>
            <a:r>
              <a:rPr lang="ar-SY" b="1" dirty="0">
                <a:latin typeface="Tajawal" panose="00000500000000000000" pitchFamily="2" charset="-78"/>
                <a:cs typeface="Tajawal" panose="00000500000000000000" pitchFamily="2" charset="-78"/>
              </a:rPr>
              <a:t> : </a:t>
            </a:r>
            <a:r>
              <a:rPr lang="ar-SY" dirty="0">
                <a:latin typeface="Tajawal" panose="00000500000000000000" pitchFamily="2" charset="-78"/>
                <a:cs typeface="Tajawal" panose="00000500000000000000" pitchFamily="2" charset="-78"/>
              </a:rPr>
              <a:t>هو الزر المسؤول عن عمل  </a:t>
            </a:r>
            <a:r>
              <a:rPr lang="en-US" dirty="0">
                <a:latin typeface="Tajawal" panose="00000500000000000000" pitchFamily="2" charset="-78"/>
                <a:cs typeface="Tajawal" panose="00000500000000000000" pitchFamily="2" charset="-78"/>
              </a:rPr>
              <a:t>Reset</a:t>
            </a:r>
            <a:r>
              <a:rPr lang="ar-SY" dirty="0">
                <a:latin typeface="Tajawal" panose="00000500000000000000" pitchFamily="2" charset="-78"/>
                <a:cs typeface="Tajawal" panose="00000500000000000000" pitchFamily="2" charset="-78"/>
              </a:rPr>
              <a:t>       أي إعادة تشغيل للبرنامج الثبت على لوحة الأردوينو.</a:t>
            </a:r>
          </a:p>
        </p:txBody>
      </p:sp>
      <p:sp>
        <p:nvSpPr>
          <p:cNvPr id="67" name="Google Shape;1651;p31">
            <a:extLst>
              <a:ext uri="{FF2B5EF4-FFF2-40B4-BE49-F238E27FC236}">
                <a16:creationId xmlns:a16="http://schemas.microsoft.com/office/drawing/2014/main" id="{15813A71-472F-462A-9919-1E6913169544}"/>
              </a:ext>
            </a:extLst>
          </p:cNvPr>
          <p:cNvSpPr txBox="1"/>
          <p:nvPr/>
        </p:nvSpPr>
        <p:spPr>
          <a:xfrm>
            <a:off x="1563334" y="3055434"/>
            <a:ext cx="2975359" cy="6937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rtl="1"/>
            <a:r>
              <a:rPr lang="en-GB" b="1" dirty="0">
                <a:latin typeface="Tajawal" panose="00000500000000000000" pitchFamily="2" charset="-78"/>
                <a:cs typeface="Tajawal" panose="00000500000000000000" pitchFamily="2" charset="-78"/>
              </a:rPr>
              <a:t>Reset Button</a:t>
            </a:r>
            <a:r>
              <a:rPr lang="ar-SY" b="1" dirty="0">
                <a:latin typeface="Tajawal" panose="00000500000000000000" pitchFamily="2" charset="-78"/>
                <a:cs typeface="Tajawal" panose="00000500000000000000" pitchFamily="2" charset="-78"/>
              </a:rPr>
              <a:t> : </a:t>
            </a:r>
            <a:r>
              <a:rPr lang="ar-SY" dirty="0">
                <a:latin typeface="Tajawal" panose="00000500000000000000" pitchFamily="2" charset="-78"/>
                <a:cs typeface="Tajawal" panose="00000500000000000000" pitchFamily="2" charset="-78"/>
              </a:rPr>
              <a:t>هو الزر المسؤول عن عمل  </a:t>
            </a:r>
            <a:r>
              <a:rPr lang="en-US" dirty="0">
                <a:latin typeface="Tajawal" panose="00000500000000000000" pitchFamily="2" charset="-78"/>
                <a:cs typeface="Tajawal" panose="00000500000000000000" pitchFamily="2" charset="-78"/>
              </a:rPr>
              <a:t>Reset</a:t>
            </a:r>
            <a:r>
              <a:rPr lang="ar-SY" dirty="0">
                <a:latin typeface="Tajawal" panose="00000500000000000000" pitchFamily="2" charset="-78"/>
                <a:cs typeface="Tajawal" panose="00000500000000000000" pitchFamily="2" charset="-78"/>
              </a:rPr>
              <a:t>       أي إعادة تشغيل للبرنامج الثبت على لوحة الأردوينو.</a:t>
            </a:r>
          </a:p>
        </p:txBody>
      </p:sp>
      <p:sp>
        <p:nvSpPr>
          <p:cNvPr id="68" name="Google Shape;1651;p31">
            <a:extLst>
              <a:ext uri="{FF2B5EF4-FFF2-40B4-BE49-F238E27FC236}">
                <a16:creationId xmlns:a16="http://schemas.microsoft.com/office/drawing/2014/main" id="{F5F8924F-5D34-4056-B165-0B7919469FC8}"/>
              </a:ext>
            </a:extLst>
          </p:cNvPr>
          <p:cNvSpPr txBox="1"/>
          <p:nvPr/>
        </p:nvSpPr>
        <p:spPr>
          <a:xfrm>
            <a:off x="1436600" y="4298607"/>
            <a:ext cx="2975359" cy="6937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rtl="1"/>
            <a:r>
              <a:rPr lang="en-GB" b="1" dirty="0">
                <a:latin typeface="Tajawal" panose="00000500000000000000" pitchFamily="2" charset="-78"/>
                <a:cs typeface="Tajawal" panose="00000500000000000000" pitchFamily="2" charset="-78"/>
              </a:rPr>
              <a:t>Reset Button</a:t>
            </a:r>
            <a:r>
              <a:rPr lang="ar-SY" b="1" dirty="0">
                <a:latin typeface="Tajawal" panose="00000500000000000000" pitchFamily="2" charset="-78"/>
                <a:cs typeface="Tajawal" panose="00000500000000000000" pitchFamily="2" charset="-78"/>
              </a:rPr>
              <a:t> : </a:t>
            </a:r>
            <a:r>
              <a:rPr lang="ar-SY" dirty="0">
                <a:latin typeface="Tajawal" panose="00000500000000000000" pitchFamily="2" charset="-78"/>
                <a:cs typeface="Tajawal" panose="00000500000000000000" pitchFamily="2" charset="-78"/>
              </a:rPr>
              <a:t>هو الزر المسؤول عن عمل  </a:t>
            </a:r>
            <a:r>
              <a:rPr lang="en-US" dirty="0">
                <a:latin typeface="Tajawal" panose="00000500000000000000" pitchFamily="2" charset="-78"/>
                <a:cs typeface="Tajawal" panose="00000500000000000000" pitchFamily="2" charset="-78"/>
              </a:rPr>
              <a:t>Reset</a:t>
            </a:r>
            <a:r>
              <a:rPr lang="ar-SY" dirty="0">
                <a:latin typeface="Tajawal" panose="00000500000000000000" pitchFamily="2" charset="-78"/>
                <a:cs typeface="Tajawal" panose="00000500000000000000" pitchFamily="2" charset="-78"/>
              </a:rPr>
              <a:t>       أي إعادة تشغيل للبرنامج الثبت على لوحة الأردوينو.</a:t>
            </a:r>
          </a:p>
        </p:txBody>
      </p:sp>
      <p:sp>
        <p:nvSpPr>
          <p:cNvPr id="69" name="Google Shape;1651;p31">
            <a:extLst>
              <a:ext uri="{FF2B5EF4-FFF2-40B4-BE49-F238E27FC236}">
                <a16:creationId xmlns:a16="http://schemas.microsoft.com/office/drawing/2014/main" id="{401A46FD-F5FA-4537-9DC2-39CD4EFE571D}"/>
              </a:ext>
            </a:extLst>
          </p:cNvPr>
          <p:cNvSpPr txBox="1"/>
          <p:nvPr/>
        </p:nvSpPr>
        <p:spPr>
          <a:xfrm>
            <a:off x="1604818" y="5518331"/>
            <a:ext cx="2975359" cy="6937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rtl="1"/>
            <a:r>
              <a:rPr lang="en-GB" b="1" dirty="0">
                <a:latin typeface="Tajawal" panose="00000500000000000000" pitchFamily="2" charset="-78"/>
                <a:cs typeface="Tajawal" panose="00000500000000000000" pitchFamily="2" charset="-78"/>
              </a:rPr>
              <a:t>Reset Button</a:t>
            </a:r>
            <a:r>
              <a:rPr lang="ar-SY" b="1" dirty="0">
                <a:latin typeface="Tajawal" panose="00000500000000000000" pitchFamily="2" charset="-78"/>
                <a:cs typeface="Tajawal" panose="00000500000000000000" pitchFamily="2" charset="-78"/>
              </a:rPr>
              <a:t> : </a:t>
            </a:r>
            <a:r>
              <a:rPr lang="ar-SY" dirty="0">
                <a:latin typeface="Tajawal" panose="00000500000000000000" pitchFamily="2" charset="-78"/>
                <a:cs typeface="Tajawal" panose="00000500000000000000" pitchFamily="2" charset="-78"/>
              </a:rPr>
              <a:t>هو الزر المسؤول عن عمل  </a:t>
            </a:r>
            <a:r>
              <a:rPr lang="en-US" dirty="0">
                <a:latin typeface="Tajawal" panose="00000500000000000000" pitchFamily="2" charset="-78"/>
                <a:cs typeface="Tajawal" panose="00000500000000000000" pitchFamily="2" charset="-78"/>
              </a:rPr>
              <a:t>Reset</a:t>
            </a:r>
            <a:r>
              <a:rPr lang="ar-SY" dirty="0">
                <a:latin typeface="Tajawal" panose="00000500000000000000" pitchFamily="2" charset="-78"/>
                <a:cs typeface="Tajawal" panose="00000500000000000000" pitchFamily="2" charset="-78"/>
              </a:rPr>
              <a:t>       أي إعادة تشغيل للبرنامج الثبت على لوحة الأردوينو.</a:t>
            </a:r>
          </a:p>
        </p:txBody>
      </p:sp>
      <p:sp>
        <p:nvSpPr>
          <p:cNvPr id="70" name="Google Shape;1619;p31">
            <a:extLst>
              <a:ext uri="{FF2B5EF4-FFF2-40B4-BE49-F238E27FC236}">
                <a16:creationId xmlns:a16="http://schemas.microsoft.com/office/drawing/2014/main" id="{211603DF-85D0-4F23-B5D9-B158F6B53787}"/>
              </a:ext>
            </a:extLst>
          </p:cNvPr>
          <p:cNvSpPr/>
          <p:nvPr/>
        </p:nvSpPr>
        <p:spPr>
          <a:xfrm>
            <a:off x="7614194" y="3824674"/>
            <a:ext cx="3946528" cy="481982"/>
          </a:xfrm>
          <a:custGeom>
            <a:avLst/>
            <a:gdLst/>
            <a:ahLst/>
            <a:cxnLst/>
            <a:rect l="l" t="t" r="r" b="b"/>
            <a:pathLst>
              <a:path w="11578" h="1414" fill="none" extrusionOk="0">
                <a:moveTo>
                  <a:pt x="0" y="1414"/>
                </a:moveTo>
                <a:lnTo>
                  <a:pt x="9527" y="1414"/>
                </a:lnTo>
                <a:lnTo>
                  <a:pt x="11577" y="1"/>
                </a:lnTo>
              </a:path>
            </a:pathLst>
          </a:custGeom>
          <a:solidFill>
            <a:srgbClr val="2D75BB"/>
          </a:solidFill>
          <a:ln w="38100" cap="rnd" cmpd="sng">
            <a:solidFill>
              <a:srgbClr val="50B4F8"/>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nvGrpSpPr>
          <p:cNvPr id="71" name="Group 70">
            <a:extLst>
              <a:ext uri="{FF2B5EF4-FFF2-40B4-BE49-F238E27FC236}">
                <a16:creationId xmlns:a16="http://schemas.microsoft.com/office/drawing/2014/main" id="{BEBB04BC-D199-48B5-95AB-735FD5EA272B}"/>
              </a:ext>
            </a:extLst>
          </p:cNvPr>
          <p:cNvGrpSpPr/>
          <p:nvPr/>
        </p:nvGrpSpPr>
        <p:grpSpPr>
          <a:xfrm>
            <a:off x="490128" y="4091298"/>
            <a:ext cx="4061400" cy="987486"/>
            <a:chOff x="671177" y="5516562"/>
            <a:chExt cx="4061400" cy="987486"/>
          </a:xfrm>
        </p:grpSpPr>
        <p:sp>
          <p:nvSpPr>
            <p:cNvPr id="72" name="Google Shape;1635;p31">
              <a:extLst>
                <a:ext uri="{FF2B5EF4-FFF2-40B4-BE49-F238E27FC236}">
                  <a16:creationId xmlns:a16="http://schemas.microsoft.com/office/drawing/2014/main" id="{8131D950-004C-4974-87A8-207AD5265ACC}"/>
                </a:ext>
              </a:extLst>
            </p:cNvPr>
            <p:cNvSpPr/>
            <p:nvPr/>
          </p:nvSpPr>
          <p:spPr>
            <a:xfrm>
              <a:off x="808546" y="5516562"/>
              <a:ext cx="3924031" cy="472097"/>
            </a:xfrm>
            <a:custGeom>
              <a:avLst/>
              <a:gdLst/>
              <a:ahLst/>
              <a:cxnLst/>
              <a:rect l="l" t="t" r="r" b="b"/>
              <a:pathLst>
                <a:path w="11512" h="1385" fill="none" extrusionOk="0">
                  <a:moveTo>
                    <a:pt x="11511" y="1"/>
                  </a:moveTo>
                  <a:lnTo>
                    <a:pt x="2007" y="1"/>
                  </a:lnTo>
                  <a:lnTo>
                    <a:pt x="0" y="1385"/>
                  </a:lnTo>
                </a:path>
              </a:pathLst>
            </a:custGeom>
            <a:noFill/>
            <a:ln w="38100" cap="rnd" cmpd="sng">
              <a:solidFill>
                <a:srgbClr val="2D75BB"/>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3" name="Google Shape;1638;p31">
              <a:extLst>
                <a:ext uri="{FF2B5EF4-FFF2-40B4-BE49-F238E27FC236}">
                  <a16:creationId xmlns:a16="http://schemas.microsoft.com/office/drawing/2014/main" id="{3251F486-AD71-46D0-83D5-4B5B1967FCE1}"/>
                </a:ext>
              </a:extLst>
            </p:cNvPr>
            <p:cNvSpPr/>
            <p:nvPr/>
          </p:nvSpPr>
          <p:spPr>
            <a:xfrm>
              <a:off x="671177" y="5949802"/>
              <a:ext cx="554586" cy="554246"/>
            </a:xfrm>
            <a:custGeom>
              <a:avLst/>
              <a:gdLst/>
              <a:ahLst/>
              <a:cxnLst/>
              <a:rect l="l" t="t" r="r" b="b"/>
              <a:pathLst>
                <a:path w="1627" h="1626" fill="none" extrusionOk="0">
                  <a:moveTo>
                    <a:pt x="1626" y="813"/>
                  </a:moveTo>
                  <a:cubicBezTo>
                    <a:pt x="1626" y="1263"/>
                    <a:pt x="1260" y="1626"/>
                    <a:pt x="814" y="1626"/>
                  </a:cubicBezTo>
                  <a:cubicBezTo>
                    <a:pt x="363" y="1626"/>
                    <a:pt x="1" y="1263"/>
                    <a:pt x="1" y="813"/>
                  </a:cubicBezTo>
                  <a:cubicBezTo>
                    <a:pt x="1" y="366"/>
                    <a:pt x="363" y="0"/>
                    <a:pt x="814" y="0"/>
                  </a:cubicBezTo>
                  <a:cubicBezTo>
                    <a:pt x="1260" y="0"/>
                    <a:pt x="1626" y="366"/>
                    <a:pt x="1626" y="813"/>
                  </a:cubicBezTo>
                  <a:close/>
                </a:path>
              </a:pathLst>
            </a:custGeom>
            <a:noFill/>
            <a:ln w="38100" cap="rnd" cmpd="sng">
              <a:solidFill>
                <a:srgbClr val="2D75BB"/>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74" name="Google Shape;1638;p31">
            <a:extLst>
              <a:ext uri="{FF2B5EF4-FFF2-40B4-BE49-F238E27FC236}">
                <a16:creationId xmlns:a16="http://schemas.microsoft.com/office/drawing/2014/main" id="{1279DC93-DCDD-4B3C-811B-3DC460EF2D13}"/>
              </a:ext>
            </a:extLst>
          </p:cNvPr>
          <p:cNvSpPr/>
          <p:nvPr/>
        </p:nvSpPr>
        <p:spPr>
          <a:xfrm>
            <a:off x="518777" y="5797402"/>
            <a:ext cx="554586" cy="554246"/>
          </a:xfrm>
          <a:custGeom>
            <a:avLst/>
            <a:gdLst/>
            <a:ahLst/>
            <a:cxnLst/>
            <a:rect l="l" t="t" r="r" b="b"/>
            <a:pathLst>
              <a:path w="1627" h="1626" fill="none" extrusionOk="0">
                <a:moveTo>
                  <a:pt x="1626" y="813"/>
                </a:moveTo>
                <a:cubicBezTo>
                  <a:pt x="1626" y="1263"/>
                  <a:pt x="1260" y="1626"/>
                  <a:pt x="814" y="1626"/>
                </a:cubicBezTo>
                <a:cubicBezTo>
                  <a:pt x="363" y="1626"/>
                  <a:pt x="1" y="1263"/>
                  <a:pt x="1" y="813"/>
                </a:cubicBezTo>
                <a:cubicBezTo>
                  <a:pt x="1" y="366"/>
                  <a:pt x="363" y="0"/>
                  <a:pt x="814" y="0"/>
                </a:cubicBezTo>
                <a:cubicBezTo>
                  <a:pt x="1260" y="0"/>
                  <a:pt x="1626" y="366"/>
                  <a:pt x="1626" y="813"/>
                </a:cubicBezTo>
                <a:close/>
              </a:path>
            </a:pathLst>
          </a:custGeom>
          <a:noFill/>
          <a:ln w="38100" cap="rnd" cmpd="sng">
            <a:solidFill>
              <a:srgbClr val="2D75BB"/>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nvGrpSpPr>
          <p:cNvPr id="81" name="Group 80">
            <a:extLst>
              <a:ext uri="{FF2B5EF4-FFF2-40B4-BE49-F238E27FC236}">
                <a16:creationId xmlns:a16="http://schemas.microsoft.com/office/drawing/2014/main" id="{A5264D26-1429-4075-B087-FB2112FE13DA}"/>
              </a:ext>
            </a:extLst>
          </p:cNvPr>
          <p:cNvGrpSpPr/>
          <p:nvPr/>
        </p:nvGrpSpPr>
        <p:grpSpPr>
          <a:xfrm>
            <a:off x="7896188" y="468084"/>
            <a:ext cx="3647567" cy="857860"/>
            <a:chOff x="7896188" y="468084"/>
            <a:chExt cx="3647567" cy="857860"/>
          </a:xfrm>
        </p:grpSpPr>
        <p:sp>
          <p:nvSpPr>
            <p:cNvPr id="76" name="TextBox 75">
              <a:extLst>
                <a:ext uri="{FF2B5EF4-FFF2-40B4-BE49-F238E27FC236}">
                  <a16:creationId xmlns:a16="http://schemas.microsoft.com/office/drawing/2014/main" id="{775C907F-86AE-4D6E-97ED-2DADB0C34BA4}"/>
                </a:ext>
              </a:extLst>
            </p:cNvPr>
            <p:cNvSpPr txBox="1"/>
            <p:nvPr/>
          </p:nvSpPr>
          <p:spPr>
            <a:xfrm>
              <a:off x="8041281" y="665981"/>
              <a:ext cx="2756060" cy="461665"/>
            </a:xfrm>
            <a:prstGeom prst="rect">
              <a:avLst/>
            </a:prstGeom>
            <a:noFill/>
          </p:spPr>
          <p:txBody>
            <a:bodyPr wrap="square">
              <a:spAutoFit/>
            </a:bodyPr>
            <a:lstStyle/>
            <a:p>
              <a:r>
                <a:rPr lang="ar-SY" sz="2400" dirty="0">
                  <a:solidFill>
                    <a:schemeClr val="tx2">
                      <a:lumMod val="75000"/>
                    </a:schemeClr>
                  </a:solidFill>
                  <a:latin typeface="Tajawal" panose="00000500000000000000" pitchFamily="2" charset="-78"/>
                  <a:cs typeface="Tajawal" panose="00000500000000000000" pitchFamily="2" charset="-78"/>
                </a:rPr>
                <a:t>وظيفة أزرار الأردوينو </a:t>
              </a:r>
            </a:p>
          </p:txBody>
        </p:sp>
        <p:grpSp>
          <p:nvGrpSpPr>
            <p:cNvPr id="77" name="Group 76">
              <a:extLst>
                <a:ext uri="{FF2B5EF4-FFF2-40B4-BE49-F238E27FC236}">
                  <a16:creationId xmlns:a16="http://schemas.microsoft.com/office/drawing/2014/main" id="{0BDC4268-1786-444B-9674-3591D3CB22E0}"/>
                </a:ext>
              </a:extLst>
            </p:cNvPr>
            <p:cNvGrpSpPr/>
            <p:nvPr/>
          </p:nvGrpSpPr>
          <p:grpSpPr>
            <a:xfrm>
              <a:off x="7896188" y="468084"/>
              <a:ext cx="3647567" cy="857860"/>
              <a:chOff x="8372872" y="260381"/>
              <a:chExt cx="3169770" cy="774473"/>
            </a:xfrm>
          </p:grpSpPr>
          <p:sp>
            <p:nvSpPr>
              <p:cNvPr id="78" name="Google Shape;1147;p62">
                <a:extLst>
                  <a:ext uri="{FF2B5EF4-FFF2-40B4-BE49-F238E27FC236}">
                    <a16:creationId xmlns:a16="http://schemas.microsoft.com/office/drawing/2014/main" id="{511C216B-9705-4707-B8BD-70DDEA7EFE41}"/>
                  </a:ext>
                </a:extLst>
              </p:cNvPr>
              <p:cNvSpPr/>
              <p:nvPr/>
            </p:nvSpPr>
            <p:spPr>
              <a:xfrm flipH="1">
                <a:off x="10957116" y="260381"/>
                <a:ext cx="585526" cy="774473"/>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38100" cap="flat" cmpd="sng">
                <a:solidFill>
                  <a:schemeClr val="tx2">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148;p62">
                <a:extLst>
                  <a:ext uri="{FF2B5EF4-FFF2-40B4-BE49-F238E27FC236}">
                    <a16:creationId xmlns:a16="http://schemas.microsoft.com/office/drawing/2014/main" id="{010388EC-7829-4A44-B3CB-A05A41FE9C7C}"/>
                  </a:ext>
                </a:extLst>
              </p:cNvPr>
              <p:cNvSpPr/>
              <p:nvPr/>
            </p:nvSpPr>
            <p:spPr>
              <a:xfrm flipH="1">
                <a:off x="11294943" y="522390"/>
                <a:ext cx="178261" cy="250455"/>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149;p62">
                <a:extLst>
                  <a:ext uri="{FF2B5EF4-FFF2-40B4-BE49-F238E27FC236}">
                    <a16:creationId xmlns:a16="http://schemas.microsoft.com/office/drawing/2014/main" id="{A55EBC17-4393-4255-B272-DCF241E69323}"/>
                  </a:ext>
                </a:extLst>
              </p:cNvPr>
              <p:cNvSpPr/>
              <p:nvPr/>
            </p:nvSpPr>
            <p:spPr>
              <a:xfrm flipH="1">
                <a:off x="8372872" y="331526"/>
                <a:ext cx="2948781" cy="631823"/>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306578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عنصر نائب للمحتوى 2"/>
          <p:cNvSpPr>
            <a:spLocks noGrp="1"/>
          </p:cNvSpPr>
          <p:nvPr>
            <p:ph idx="1"/>
          </p:nvPr>
        </p:nvSpPr>
        <p:spPr>
          <a:xfrm>
            <a:off x="734785" y="1532974"/>
            <a:ext cx="10058400" cy="1944216"/>
          </a:xfrm>
        </p:spPr>
        <p:txBody>
          <a:bodyPr>
            <a:normAutofit/>
          </a:bodyPr>
          <a:lstStyle/>
          <a:p>
            <a:pPr marL="0" indent="0">
              <a:buNone/>
            </a:pPr>
            <a:r>
              <a:rPr lang="ar-SY" sz="1800" dirty="0">
                <a:latin typeface="Tajawal" panose="00000500000000000000" pitchFamily="2" charset="-78"/>
                <a:cs typeface="Tajawal" panose="00000500000000000000" pitchFamily="2" charset="-78"/>
              </a:rPr>
              <a:t>يعد برنامج </a:t>
            </a:r>
            <a:r>
              <a:rPr lang="en-GB" sz="1800" dirty="0">
                <a:latin typeface="Tajawal" panose="00000500000000000000" pitchFamily="2" charset="-78"/>
                <a:cs typeface="Tajawal" panose="00000500000000000000" pitchFamily="2" charset="-78"/>
              </a:rPr>
              <a:t> Arduino IDE </a:t>
            </a:r>
            <a:r>
              <a:rPr lang="ar-SY" sz="1800" dirty="0">
                <a:latin typeface="Tajawal" panose="00000500000000000000" pitchFamily="2" charset="-78"/>
                <a:cs typeface="Tajawal" panose="00000500000000000000" pitchFamily="2" charset="-78"/>
              </a:rPr>
              <a:t>من أشهر البرامج المستخدمة برمجة في برمجة الأردوينو و إن لم يكن هو الخيار الأفضل ويمتاز هذا البرنامج بتوفير إمكانية رفع البرنامج بعد كتابته بشكل مباشر إلى اللوحة و بأنه مزود بنافذة تسلسلية لمعاينة ما يتم إرساله من الاردوينو إلى الحاسب عبر الواجهة التسلسلية</a:t>
            </a:r>
            <a:r>
              <a:rPr lang="en-US" sz="1800" dirty="0">
                <a:latin typeface="Tajawal" panose="00000500000000000000" pitchFamily="2" charset="-78"/>
                <a:cs typeface="Tajawal" panose="00000500000000000000" pitchFamily="2" charset="-78"/>
              </a:rPr>
              <a:t>UART</a:t>
            </a:r>
          </a:p>
        </p:txBody>
      </p:sp>
      <p:pic>
        <p:nvPicPr>
          <p:cNvPr id="4" name="صورة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0770" y="3477190"/>
            <a:ext cx="7210460" cy="5186471"/>
          </a:xfrm>
          <a:prstGeom prst="rect">
            <a:avLst/>
          </a:prstGeom>
          <a:effectLst>
            <a:outerShdw blurRad="63500" sx="102000" sy="102000" algn="ctr" rotWithShape="0">
              <a:prstClr val="black">
                <a:alpha val="40000"/>
              </a:prstClr>
            </a:outerShdw>
          </a:effectLst>
        </p:spPr>
      </p:pic>
      <p:sp>
        <p:nvSpPr>
          <p:cNvPr id="7" name="TextBox 6">
            <a:extLst>
              <a:ext uri="{FF2B5EF4-FFF2-40B4-BE49-F238E27FC236}">
                <a16:creationId xmlns:a16="http://schemas.microsoft.com/office/drawing/2014/main" id="{4589AB0B-9468-4262-A5F0-E68C71DA4963}"/>
              </a:ext>
            </a:extLst>
          </p:cNvPr>
          <p:cNvSpPr txBox="1"/>
          <p:nvPr/>
        </p:nvSpPr>
        <p:spPr>
          <a:xfrm>
            <a:off x="8041281" y="665981"/>
            <a:ext cx="2756060" cy="461665"/>
          </a:xfrm>
          <a:prstGeom prst="rect">
            <a:avLst/>
          </a:prstGeom>
          <a:noFill/>
        </p:spPr>
        <p:txBody>
          <a:bodyPr wrap="square">
            <a:spAutoFit/>
          </a:bodyPr>
          <a:lstStyle/>
          <a:p>
            <a:r>
              <a:rPr lang="ar-SY" sz="2400" dirty="0">
                <a:solidFill>
                  <a:schemeClr val="tx2">
                    <a:lumMod val="75000"/>
                  </a:schemeClr>
                </a:solidFill>
                <a:latin typeface="Tajawal" panose="00000500000000000000" pitchFamily="2" charset="-78"/>
                <a:cs typeface="Tajawal" panose="00000500000000000000" pitchFamily="2" charset="-78"/>
              </a:rPr>
              <a:t>برمجة الأردوينو :</a:t>
            </a:r>
          </a:p>
        </p:txBody>
      </p:sp>
      <p:grpSp>
        <p:nvGrpSpPr>
          <p:cNvPr id="8" name="Group 7">
            <a:extLst>
              <a:ext uri="{FF2B5EF4-FFF2-40B4-BE49-F238E27FC236}">
                <a16:creationId xmlns:a16="http://schemas.microsoft.com/office/drawing/2014/main" id="{805F5D59-2D72-4412-BC48-5D4BA99E421E}"/>
              </a:ext>
            </a:extLst>
          </p:cNvPr>
          <p:cNvGrpSpPr/>
          <p:nvPr/>
        </p:nvGrpSpPr>
        <p:grpSpPr>
          <a:xfrm>
            <a:off x="7896188" y="468084"/>
            <a:ext cx="3647567" cy="857860"/>
            <a:chOff x="8372872" y="260381"/>
            <a:chExt cx="3169770" cy="774473"/>
          </a:xfrm>
        </p:grpSpPr>
        <p:sp>
          <p:nvSpPr>
            <p:cNvPr id="9" name="Google Shape;1147;p62">
              <a:extLst>
                <a:ext uri="{FF2B5EF4-FFF2-40B4-BE49-F238E27FC236}">
                  <a16:creationId xmlns:a16="http://schemas.microsoft.com/office/drawing/2014/main" id="{60D3FBA8-8FF5-49E3-BFA0-1F8018AB7A1E}"/>
                </a:ext>
              </a:extLst>
            </p:cNvPr>
            <p:cNvSpPr/>
            <p:nvPr/>
          </p:nvSpPr>
          <p:spPr>
            <a:xfrm flipH="1">
              <a:off x="10957116" y="260381"/>
              <a:ext cx="585526" cy="774473"/>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38100" cap="flat" cmpd="sng">
              <a:solidFill>
                <a:schemeClr val="tx2">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48;p62">
              <a:extLst>
                <a:ext uri="{FF2B5EF4-FFF2-40B4-BE49-F238E27FC236}">
                  <a16:creationId xmlns:a16="http://schemas.microsoft.com/office/drawing/2014/main" id="{15462336-4EAA-41D0-8703-9E4221889E4A}"/>
                </a:ext>
              </a:extLst>
            </p:cNvPr>
            <p:cNvSpPr/>
            <p:nvPr/>
          </p:nvSpPr>
          <p:spPr>
            <a:xfrm flipH="1">
              <a:off x="11294943" y="522390"/>
              <a:ext cx="178261" cy="250455"/>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49;p62">
              <a:extLst>
                <a:ext uri="{FF2B5EF4-FFF2-40B4-BE49-F238E27FC236}">
                  <a16:creationId xmlns:a16="http://schemas.microsoft.com/office/drawing/2014/main" id="{39CF2DA7-FEED-4651-8455-61645F4AE4C4}"/>
                </a:ext>
              </a:extLst>
            </p:cNvPr>
            <p:cNvSpPr/>
            <p:nvPr/>
          </p:nvSpPr>
          <p:spPr>
            <a:xfrm flipH="1">
              <a:off x="8372872" y="331526"/>
              <a:ext cx="2948781" cy="631823"/>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84;p62">
            <a:extLst>
              <a:ext uri="{FF2B5EF4-FFF2-40B4-BE49-F238E27FC236}">
                <a16:creationId xmlns:a16="http://schemas.microsoft.com/office/drawing/2014/main" id="{8E315CFF-E7EB-443C-A229-F83727C79C73}"/>
              </a:ext>
            </a:extLst>
          </p:cNvPr>
          <p:cNvSpPr/>
          <p:nvPr/>
        </p:nvSpPr>
        <p:spPr>
          <a:xfrm flipH="1">
            <a:off x="10884338" y="1773796"/>
            <a:ext cx="273235" cy="40459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3810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Box 13">
            <a:extLst>
              <a:ext uri="{FF2B5EF4-FFF2-40B4-BE49-F238E27FC236}">
                <a16:creationId xmlns:a16="http://schemas.microsoft.com/office/drawing/2014/main" id="{EB1ECE86-2640-49AC-9602-679255021500}"/>
              </a:ext>
            </a:extLst>
          </p:cNvPr>
          <p:cNvSpPr txBox="1"/>
          <p:nvPr/>
        </p:nvSpPr>
        <p:spPr>
          <a:xfrm>
            <a:off x="4691844" y="2620290"/>
            <a:ext cx="6096000" cy="369332"/>
          </a:xfrm>
          <a:prstGeom prst="rect">
            <a:avLst/>
          </a:prstGeom>
          <a:noFill/>
        </p:spPr>
        <p:txBody>
          <a:bodyPr wrap="square">
            <a:spAutoFit/>
          </a:bodyPr>
          <a:lstStyle/>
          <a:p>
            <a:pPr marL="0" indent="0">
              <a:buNone/>
            </a:pPr>
            <a:r>
              <a:rPr lang="ar-SY" sz="1800" dirty="0">
                <a:latin typeface="Tajawal" panose="00000500000000000000" pitchFamily="2" charset="-78"/>
                <a:cs typeface="Tajawal" panose="00000500000000000000" pitchFamily="2" charset="-78"/>
              </a:rPr>
              <a:t>والشكل التالي يبين واجهة البرنامج </a:t>
            </a:r>
            <a:r>
              <a:rPr lang="en-US" sz="1800" dirty="0">
                <a:latin typeface="Tajawal" panose="00000500000000000000" pitchFamily="2" charset="-78"/>
                <a:cs typeface="Tajawal" panose="00000500000000000000" pitchFamily="2" charset="-78"/>
              </a:rPr>
              <a:t> </a:t>
            </a:r>
            <a:endParaRPr lang="ar-SY" sz="1800" dirty="0">
              <a:latin typeface="Tajawal" panose="00000500000000000000" pitchFamily="2" charset="-78"/>
              <a:cs typeface="Tajawal" panose="00000500000000000000" pitchFamily="2" charset="-78"/>
            </a:endParaRPr>
          </a:p>
        </p:txBody>
      </p:sp>
      <p:sp>
        <p:nvSpPr>
          <p:cNvPr id="15" name="Google Shape;1284;p62">
            <a:extLst>
              <a:ext uri="{FF2B5EF4-FFF2-40B4-BE49-F238E27FC236}">
                <a16:creationId xmlns:a16="http://schemas.microsoft.com/office/drawing/2014/main" id="{069AAFF8-75A1-4ED8-AA3A-3C46EE0D503D}"/>
              </a:ext>
            </a:extLst>
          </p:cNvPr>
          <p:cNvSpPr/>
          <p:nvPr/>
        </p:nvSpPr>
        <p:spPr>
          <a:xfrm flipH="1">
            <a:off x="10884338" y="2655234"/>
            <a:ext cx="273235" cy="40459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3810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9503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عنصر نائب للمحتوى 2"/>
          <p:cNvSpPr>
            <a:spLocks noGrp="1"/>
          </p:cNvSpPr>
          <p:nvPr>
            <p:ph idx="1"/>
          </p:nvPr>
        </p:nvSpPr>
        <p:spPr>
          <a:xfrm>
            <a:off x="6264869" y="4622782"/>
            <a:ext cx="5615020" cy="3736627"/>
          </a:xfrm>
        </p:spPr>
        <p:txBody>
          <a:bodyPr>
            <a:normAutofit fontScale="92500" lnSpcReduction="10000"/>
          </a:bodyPr>
          <a:lstStyle/>
          <a:p>
            <a:r>
              <a:rPr lang="ar-SY" sz="2000" dirty="0">
                <a:latin typeface="Tajawal" panose="00000500000000000000" pitchFamily="2" charset="-78"/>
                <a:cs typeface="Tajawal" panose="00000500000000000000" pitchFamily="2" charset="-78"/>
              </a:rPr>
              <a:t>1) مداخل رقمية:  يمكن أن نستدل من خلالها على وجود إشارة أو عدمها. </a:t>
            </a:r>
          </a:p>
          <a:p>
            <a:r>
              <a:rPr lang="ar-SY" sz="2000" dirty="0">
                <a:latin typeface="Tajawal" panose="00000500000000000000" pitchFamily="2" charset="-78"/>
                <a:cs typeface="Tajawal" panose="00000500000000000000" pitchFamily="2" charset="-78"/>
              </a:rPr>
              <a:t>2)  مداخل تماثلية : يمكن أن نستدل من خلالها على وجود إشارة وأيضا حساب قوتها.</a:t>
            </a:r>
          </a:p>
          <a:p>
            <a:r>
              <a:rPr lang="ar-SY" sz="2000" dirty="0">
                <a:latin typeface="Tajawal" panose="00000500000000000000" pitchFamily="2" charset="-78"/>
                <a:cs typeface="Tajawal" panose="00000500000000000000" pitchFamily="2" charset="-78"/>
              </a:rPr>
              <a:t> أيضا فيها اتصال </a:t>
            </a:r>
            <a:r>
              <a:rPr lang="en-GB" sz="2000" dirty="0">
                <a:latin typeface="Tajawal" panose="00000500000000000000" pitchFamily="2" charset="-78"/>
                <a:cs typeface="Tajawal" panose="00000500000000000000" pitchFamily="2" charset="-78"/>
              </a:rPr>
              <a:t>USB ، </a:t>
            </a:r>
            <a:r>
              <a:rPr lang="ar-SY" sz="2000" dirty="0">
                <a:latin typeface="Tajawal" panose="00000500000000000000" pitchFamily="2" charset="-78"/>
                <a:cs typeface="Tajawal" panose="00000500000000000000" pitchFamily="2" charset="-78"/>
              </a:rPr>
              <a:t>وصلة للطاقة وزر لإعادة التشغيل كل شيء نحتاجه لتدعيم هذا المتحكم موجود على الشريحة وفقط نقوم بوصلها إلى جهاز الحاسب عبر وصلة </a:t>
            </a:r>
            <a:r>
              <a:rPr lang="en-GB" sz="2000" dirty="0">
                <a:latin typeface="Tajawal" panose="00000500000000000000" pitchFamily="2" charset="-78"/>
                <a:cs typeface="Tajawal" panose="00000500000000000000" pitchFamily="2" charset="-78"/>
              </a:rPr>
              <a:t>USB </a:t>
            </a:r>
            <a:r>
              <a:rPr lang="ar-SY" sz="2000" dirty="0">
                <a:latin typeface="Tajawal" panose="00000500000000000000" pitchFamily="2" charset="-78"/>
                <a:cs typeface="Tajawal" panose="00000500000000000000" pitchFamily="2" charset="-78"/>
              </a:rPr>
              <a:t>أو تغذيتها بجهد خارجي( بطارية ) من أجل البدء بالعمل معها</a:t>
            </a:r>
          </a:p>
          <a:p>
            <a:r>
              <a:rPr lang="ar-SY" sz="2000" dirty="0">
                <a:latin typeface="Tajawal" panose="00000500000000000000" pitchFamily="2" charset="-78"/>
                <a:cs typeface="Tajawal" panose="00000500000000000000" pitchFamily="2" charset="-78"/>
              </a:rPr>
              <a:t>تحتوي هذه الشريحة على معالج صغري هو </a:t>
            </a:r>
            <a:r>
              <a:rPr lang="en-GB" sz="2000" dirty="0">
                <a:latin typeface="Tajawal" panose="00000500000000000000" pitchFamily="2" charset="-78"/>
                <a:cs typeface="Tajawal" panose="00000500000000000000" pitchFamily="2" charset="-78"/>
              </a:rPr>
              <a:t>ATmega16U2 </a:t>
            </a:r>
            <a:r>
              <a:rPr lang="ar-SY" sz="2000" dirty="0">
                <a:latin typeface="Tajawal" panose="00000500000000000000" pitchFamily="2" charset="-78"/>
                <a:cs typeface="Tajawal" panose="00000500000000000000" pitchFamily="2" charset="-78"/>
              </a:rPr>
              <a:t> ومهمته الأساسية هي التحويل من نمط اتصال </a:t>
            </a:r>
            <a:r>
              <a:rPr lang="en-GB" sz="2000" dirty="0">
                <a:latin typeface="Tajawal" panose="00000500000000000000" pitchFamily="2" charset="-78"/>
                <a:cs typeface="Tajawal" panose="00000500000000000000" pitchFamily="2" charset="-78"/>
              </a:rPr>
              <a:t>USB </a:t>
            </a:r>
            <a:r>
              <a:rPr lang="ar-SY" sz="2000" dirty="0">
                <a:latin typeface="Tajawal" panose="00000500000000000000" pitchFamily="2" charset="-78"/>
                <a:cs typeface="Tajawal" panose="00000500000000000000" pitchFamily="2" charset="-78"/>
              </a:rPr>
              <a:t>إلى نمط اتصال </a:t>
            </a:r>
            <a:r>
              <a:rPr lang="en-GB" sz="2000" dirty="0">
                <a:latin typeface="Tajawal" panose="00000500000000000000" pitchFamily="2" charset="-78"/>
                <a:cs typeface="Tajawal" panose="00000500000000000000" pitchFamily="2" charset="-78"/>
              </a:rPr>
              <a:t>to USB Serial Convertor</a:t>
            </a:r>
            <a:endParaRPr lang="ar-SY" sz="2000" dirty="0">
              <a:latin typeface="Tajawal" panose="00000500000000000000" pitchFamily="2" charset="-78"/>
              <a:cs typeface="Tajawal" panose="00000500000000000000" pitchFamily="2" charset="-78"/>
            </a:endParaRPr>
          </a:p>
        </p:txBody>
      </p:sp>
      <p:sp>
        <p:nvSpPr>
          <p:cNvPr id="5" name="TextBox 4">
            <a:extLst>
              <a:ext uri="{FF2B5EF4-FFF2-40B4-BE49-F238E27FC236}">
                <a16:creationId xmlns:a16="http://schemas.microsoft.com/office/drawing/2014/main" id="{2A453288-C6BA-415F-960E-E4F771219D4B}"/>
              </a:ext>
            </a:extLst>
          </p:cNvPr>
          <p:cNvSpPr txBox="1"/>
          <p:nvPr/>
        </p:nvSpPr>
        <p:spPr>
          <a:xfrm>
            <a:off x="7644951" y="709968"/>
            <a:ext cx="3393267" cy="461665"/>
          </a:xfrm>
          <a:prstGeom prst="rect">
            <a:avLst/>
          </a:prstGeom>
          <a:noFill/>
        </p:spPr>
        <p:txBody>
          <a:bodyPr wrap="square">
            <a:spAutoFit/>
          </a:bodyPr>
          <a:lstStyle/>
          <a:p>
            <a:r>
              <a:rPr lang="ar-SY" sz="2400" dirty="0">
                <a:solidFill>
                  <a:schemeClr val="tx2">
                    <a:lumMod val="75000"/>
                  </a:schemeClr>
                </a:solidFill>
                <a:latin typeface="Tajawal" panose="00000500000000000000" pitchFamily="2" charset="-78"/>
                <a:cs typeface="Tajawal" panose="00000500000000000000" pitchFamily="2" charset="-78"/>
              </a:rPr>
              <a:t>أشهر لوحات الأردوينو :</a:t>
            </a:r>
          </a:p>
        </p:txBody>
      </p:sp>
      <p:grpSp>
        <p:nvGrpSpPr>
          <p:cNvPr id="7" name="Group 6">
            <a:extLst>
              <a:ext uri="{FF2B5EF4-FFF2-40B4-BE49-F238E27FC236}">
                <a16:creationId xmlns:a16="http://schemas.microsoft.com/office/drawing/2014/main" id="{A2287770-E2D2-401C-97DE-FF385F8BCD43}"/>
              </a:ext>
            </a:extLst>
          </p:cNvPr>
          <p:cNvGrpSpPr/>
          <p:nvPr/>
        </p:nvGrpSpPr>
        <p:grpSpPr>
          <a:xfrm>
            <a:off x="7644951" y="468084"/>
            <a:ext cx="4139681" cy="935564"/>
            <a:chOff x="8372872" y="260381"/>
            <a:chExt cx="3169770" cy="774473"/>
          </a:xfrm>
        </p:grpSpPr>
        <p:sp>
          <p:nvSpPr>
            <p:cNvPr id="8" name="Google Shape;1147;p62">
              <a:extLst>
                <a:ext uri="{FF2B5EF4-FFF2-40B4-BE49-F238E27FC236}">
                  <a16:creationId xmlns:a16="http://schemas.microsoft.com/office/drawing/2014/main" id="{40680824-7F2A-456C-BAF7-5BD1F7367553}"/>
                </a:ext>
              </a:extLst>
            </p:cNvPr>
            <p:cNvSpPr/>
            <p:nvPr/>
          </p:nvSpPr>
          <p:spPr>
            <a:xfrm flipH="1">
              <a:off x="10957116" y="260381"/>
              <a:ext cx="585526" cy="774473"/>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38100" cap="flat" cmpd="sng">
              <a:solidFill>
                <a:schemeClr val="tx2">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48;p62">
              <a:extLst>
                <a:ext uri="{FF2B5EF4-FFF2-40B4-BE49-F238E27FC236}">
                  <a16:creationId xmlns:a16="http://schemas.microsoft.com/office/drawing/2014/main" id="{22E1FD4E-FB66-436B-9C60-3729C3BBED26}"/>
                </a:ext>
              </a:extLst>
            </p:cNvPr>
            <p:cNvSpPr/>
            <p:nvPr/>
          </p:nvSpPr>
          <p:spPr>
            <a:xfrm flipH="1">
              <a:off x="11294943" y="522390"/>
              <a:ext cx="178261" cy="250455"/>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49;p62">
              <a:extLst>
                <a:ext uri="{FF2B5EF4-FFF2-40B4-BE49-F238E27FC236}">
                  <a16:creationId xmlns:a16="http://schemas.microsoft.com/office/drawing/2014/main" id="{F3861685-84E6-4CB0-B79D-A6DAB36A92C4}"/>
                </a:ext>
              </a:extLst>
            </p:cNvPr>
            <p:cNvSpPr/>
            <p:nvPr/>
          </p:nvSpPr>
          <p:spPr>
            <a:xfrm flipH="1">
              <a:off x="8372872" y="331526"/>
              <a:ext cx="2948781" cy="631823"/>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3810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8E6BCE84-71EB-4E2E-A53C-A7B381A6D039}"/>
              </a:ext>
            </a:extLst>
          </p:cNvPr>
          <p:cNvSpPr txBox="1"/>
          <p:nvPr/>
        </p:nvSpPr>
        <p:spPr>
          <a:xfrm>
            <a:off x="6125920" y="1455843"/>
            <a:ext cx="5343526" cy="369332"/>
          </a:xfrm>
          <a:prstGeom prst="rect">
            <a:avLst/>
          </a:prstGeom>
          <a:noFill/>
        </p:spPr>
        <p:txBody>
          <a:bodyPr wrap="square">
            <a:spAutoFit/>
          </a:bodyPr>
          <a:lstStyle/>
          <a:p>
            <a:r>
              <a:rPr lang="en-GB" sz="1800" b="1" dirty="0">
                <a:latin typeface="Tajawal" panose="00000500000000000000" pitchFamily="2" charset="-78"/>
                <a:cs typeface="Tajawal" panose="00000500000000000000" pitchFamily="2" charset="-78"/>
              </a:rPr>
              <a:t>ARDUINO UNO</a:t>
            </a:r>
            <a:r>
              <a:rPr lang="ar-SY" sz="1800" b="1" dirty="0">
                <a:latin typeface="Tajawal" panose="00000500000000000000" pitchFamily="2" charset="-78"/>
                <a:cs typeface="Tajawal" panose="00000500000000000000" pitchFamily="2" charset="-78"/>
              </a:rPr>
              <a:t> :</a:t>
            </a:r>
            <a:r>
              <a:rPr lang="ar-SY" sz="1800" dirty="0">
                <a:latin typeface="Tajawal" panose="00000500000000000000" pitchFamily="2" charset="-78"/>
                <a:cs typeface="Tajawal" panose="00000500000000000000" pitchFamily="2" charset="-78"/>
              </a:rPr>
              <a:t> </a:t>
            </a:r>
          </a:p>
        </p:txBody>
      </p:sp>
      <p:sp>
        <p:nvSpPr>
          <p:cNvPr id="13" name="TextBox 12">
            <a:extLst>
              <a:ext uri="{FF2B5EF4-FFF2-40B4-BE49-F238E27FC236}">
                <a16:creationId xmlns:a16="http://schemas.microsoft.com/office/drawing/2014/main" id="{E168D110-A430-4F53-AD3D-F9092E713C90}"/>
              </a:ext>
            </a:extLst>
          </p:cNvPr>
          <p:cNvSpPr txBox="1"/>
          <p:nvPr/>
        </p:nvSpPr>
        <p:spPr>
          <a:xfrm>
            <a:off x="6259083" y="1860282"/>
            <a:ext cx="5343526" cy="1477328"/>
          </a:xfrm>
          <a:prstGeom prst="rect">
            <a:avLst/>
          </a:prstGeom>
          <a:noFill/>
        </p:spPr>
        <p:txBody>
          <a:bodyPr wrap="square">
            <a:spAutoFit/>
          </a:bodyPr>
          <a:lstStyle/>
          <a:p>
            <a:r>
              <a:rPr lang="ar-SY" sz="1800" dirty="0">
                <a:latin typeface="Tajawal" panose="00000500000000000000" pitchFamily="2" charset="-78"/>
                <a:cs typeface="Tajawal" panose="00000500000000000000" pitchFamily="2" charset="-78"/>
              </a:rPr>
              <a:t>شريحة عبارة عن متحكم صغري تحتوي على معالج صغري هو</a:t>
            </a:r>
            <a:r>
              <a:rPr lang="en-GB" sz="1800" dirty="0">
                <a:latin typeface="Tajawal" panose="00000500000000000000" pitchFamily="2" charset="-78"/>
                <a:cs typeface="Tajawal" panose="00000500000000000000" pitchFamily="2" charset="-78"/>
              </a:rPr>
              <a:t>ATmega328 </a:t>
            </a:r>
            <a:r>
              <a:rPr lang="ar-SY" sz="1800" dirty="0">
                <a:latin typeface="Tajawal" panose="00000500000000000000" pitchFamily="2" charset="-78"/>
                <a:cs typeface="Tajawal" panose="00000500000000000000" pitchFamily="2" charset="-78"/>
              </a:rPr>
              <a:t> ذو تردد ساعة بمقدار 16 </a:t>
            </a:r>
            <a:r>
              <a:rPr lang="en-GB" sz="1800" dirty="0">
                <a:latin typeface="Tajawal" panose="00000500000000000000" pitchFamily="2" charset="-78"/>
                <a:cs typeface="Tajawal" panose="00000500000000000000" pitchFamily="2" charset="-78"/>
              </a:rPr>
              <a:t>         MHZ </a:t>
            </a:r>
            <a:r>
              <a:rPr lang="ar-SY" sz="1800" dirty="0">
                <a:latin typeface="Tajawal" panose="00000500000000000000" pitchFamily="2" charset="-78"/>
                <a:cs typeface="Tajawal" panose="00000500000000000000" pitchFamily="2" charset="-78"/>
              </a:rPr>
              <a:t>له 14 أرجل رقمية </a:t>
            </a:r>
            <a:r>
              <a:rPr lang="en-GB" sz="1800" dirty="0">
                <a:latin typeface="Tajawal" panose="00000500000000000000" pitchFamily="2" charset="-78"/>
                <a:cs typeface="Tajawal" panose="00000500000000000000" pitchFamily="2" charset="-78"/>
              </a:rPr>
              <a:t> Digital </a:t>
            </a:r>
            <a:r>
              <a:rPr lang="ar-SY" sz="1800" dirty="0">
                <a:latin typeface="Tajawal" panose="00000500000000000000" pitchFamily="2" charset="-78"/>
                <a:cs typeface="Tajawal" panose="00000500000000000000" pitchFamily="2" charset="-78"/>
              </a:rPr>
              <a:t>يمكن التعامل معها كخرج أو دخل بالإضافة إلى 6 أرجل تمثل مداخل تماثلية</a:t>
            </a:r>
            <a:r>
              <a:rPr lang="en-GB" sz="1800" dirty="0">
                <a:latin typeface="Tajawal" panose="00000500000000000000" pitchFamily="2" charset="-78"/>
                <a:cs typeface="Tajawal" panose="00000500000000000000" pitchFamily="2" charset="-78"/>
              </a:rPr>
              <a:t>Analog  </a:t>
            </a:r>
            <a:r>
              <a:rPr lang="ar-SY" sz="1800" dirty="0">
                <a:latin typeface="Tajawal" panose="00000500000000000000" pitchFamily="2" charset="-78"/>
                <a:cs typeface="Tajawal" panose="00000500000000000000" pitchFamily="2" charset="-78"/>
              </a:rPr>
              <a:t> .</a:t>
            </a:r>
          </a:p>
        </p:txBody>
      </p:sp>
      <p:grpSp>
        <p:nvGrpSpPr>
          <p:cNvPr id="21" name="Group 20">
            <a:extLst>
              <a:ext uri="{FF2B5EF4-FFF2-40B4-BE49-F238E27FC236}">
                <a16:creationId xmlns:a16="http://schemas.microsoft.com/office/drawing/2014/main" id="{2F903000-DD1A-41A2-AC97-1939E2E8C718}"/>
              </a:ext>
            </a:extLst>
          </p:cNvPr>
          <p:cNvGrpSpPr/>
          <p:nvPr/>
        </p:nvGrpSpPr>
        <p:grpSpPr>
          <a:xfrm>
            <a:off x="6552901" y="3568531"/>
            <a:ext cx="5337332" cy="568824"/>
            <a:chOff x="6552901" y="3568531"/>
            <a:chExt cx="5337332" cy="568824"/>
          </a:xfrm>
        </p:grpSpPr>
        <p:sp>
          <p:nvSpPr>
            <p:cNvPr id="15" name="TextBox 14">
              <a:extLst>
                <a:ext uri="{FF2B5EF4-FFF2-40B4-BE49-F238E27FC236}">
                  <a16:creationId xmlns:a16="http://schemas.microsoft.com/office/drawing/2014/main" id="{57437F62-C09D-4045-BCA6-A1536ECF1356}"/>
                </a:ext>
              </a:extLst>
            </p:cNvPr>
            <p:cNvSpPr txBox="1"/>
            <p:nvPr/>
          </p:nvSpPr>
          <p:spPr>
            <a:xfrm>
              <a:off x="8452859" y="3668269"/>
              <a:ext cx="3340708" cy="369332"/>
            </a:xfrm>
            <a:prstGeom prst="rect">
              <a:avLst/>
            </a:prstGeom>
            <a:noFill/>
          </p:spPr>
          <p:txBody>
            <a:bodyPr wrap="square">
              <a:spAutoFit/>
            </a:bodyPr>
            <a:lstStyle/>
            <a:p>
              <a:r>
                <a:rPr lang="ar-SY" sz="1800" dirty="0">
                  <a:latin typeface="Tajawal" panose="00000500000000000000" pitchFamily="2" charset="-78"/>
                  <a:cs typeface="Tajawal" panose="00000500000000000000" pitchFamily="2" charset="-78"/>
                </a:rPr>
                <a:t>وتقسم المداخل إلى قسمين:</a:t>
              </a:r>
            </a:p>
          </p:txBody>
        </p:sp>
        <p:grpSp>
          <p:nvGrpSpPr>
            <p:cNvPr id="16" name="Google Shape;1158;p62">
              <a:extLst>
                <a:ext uri="{FF2B5EF4-FFF2-40B4-BE49-F238E27FC236}">
                  <a16:creationId xmlns:a16="http://schemas.microsoft.com/office/drawing/2014/main" id="{EA37A9C2-0DD0-4F39-8DC9-A9422C2E1EFE}"/>
                </a:ext>
              </a:extLst>
            </p:cNvPr>
            <p:cNvGrpSpPr/>
            <p:nvPr/>
          </p:nvGrpSpPr>
          <p:grpSpPr>
            <a:xfrm flipH="1">
              <a:off x="6552901" y="3568531"/>
              <a:ext cx="5337332" cy="568824"/>
              <a:chOff x="6336019" y="3733725"/>
              <a:chExt cx="2566206" cy="351310"/>
            </a:xfrm>
          </p:grpSpPr>
          <p:sp>
            <p:nvSpPr>
              <p:cNvPr id="17" name="Google Shape;1159;p62">
                <a:extLst>
                  <a:ext uri="{FF2B5EF4-FFF2-40B4-BE49-F238E27FC236}">
                    <a16:creationId xmlns:a16="http://schemas.microsoft.com/office/drawing/2014/main" id="{93F45290-78A1-4009-A0CD-453EA6238A3D}"/>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60;p62">
                <a:extLst>
                  <a:ext uri="{FF2B5EF4-FFF2-40B4-BE49-F238E27FC236}">
                    <a16:creationId xmlns:a16="http://schemas.microsoft.com/office/drawing/2014/main" id="{64B8337D-3B61-4D05-9827-F8226E9D2797}"/>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61;p62">
                <a:extLst>
                  <a:ext uri="{FF2B5EF4-FFF2-40B4-BE49-F238E27FC236}">
                    <a16:creationId xmlns:a16="http://schemas.microsoft.com/office/drawing/2014/main" id="{09AEC4DE-2663-4C9B-8103-2AC2D74BC083}"/>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62;p62">
                <a:extLst>
                  <a:ext uri="{FF2B5EF4-FFF2-40B4-BE49-F238E27FC236}">
                    <a16:creationId xmlns:a16="http://schemas.microsoft.com/office/drawing/2014/main" id="{C3232401-5C2F-4EE0-88E1-A48A86E2E1F6}"/>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122" name="Picture 2" descr="Sabelectronic with arduino projects: Arduino UNO Pinout (Diagram)and board  components">
            <a:extLst>
              <a:ext uri="{FF2B5EF4-FFF2-40B4-BE49-F238E27FC236}">
                <a16:creationId xmlns:a16="http://schemas.microsoft.com/office/drawing/2014/main" id="{07B56025-EF73-4ABC-AC18-14AF7E737B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532" y="1427144"/>
            <a:ext cx="5343525" cy="639127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5154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Arduino MEGA 2560 Microcontroller Rev 3">
            <a:extLst>
              <a:ext uri="{FF2B5EF4-FFF2-40B4-BE49-F238E27FC236}">
                <a16:creationId xmlns:a16="http://schemas.microsoft.com/office/drawing/2014/main" id="{520B40FC-4290-4016-AB71-A0BDD96951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728" y="345072"/>
            <a:ext cx="5184576" cy="272190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BAC1FD3-E254-4407-A0B9-4C7E0E36F4E4}"/>
              </a:ext>
            </a:extLst>
          </p:cNvPr>
          <p:cNvSpPr txBox="1"/>
          <p:nvPr/>
        </p:nvSpPr>
        <p:spPr>
          <a:xfrm>
            <a:off x="5413970" y="1475656"/>
            <a:ext cx="6096000" cy="1200329"/>
          </a:xfrm>
          <a:prstGeom prst="rect">
            <a:avLst/>
          </a:prstGeom>
          <a:noFill/>
        </p:spPr>
        <p:txBody>
          <a:bodyPr wrap="square">
            <a:spAutoFit/>
          </a:bodyPr>
          <a:lstStyle/>
          <a:p>
            <a:r>
              <a:rPr lang="ar-SY" sz="1800" dirty="0">
                <a:latin typeface="Tajawal" panose="00000500000000000000" pitchFamily="2" charset="-78"/>
                <a:cs typeface="Tajawal" panose="00000500000000000000" pitchFamily="2" charset="-78"/>
              </a:rPr>
              <a:t>يحتوي هذا النوع على عدد كبير من المشابك مما يجعله مناسبة للمشاريع التي تتطلب مجموعة كبيرة من المدخلات أو المخرجات الرقمية ( مثل المشاريع التي تحتوي على الكثير من المصابيح والأزرار)</a:t>
            </a:r>
          </a:p>
        </p:txBody>
      </p:sp>
      <p:grpSp>
        <p:nvGrpSpPr>
          <p:cNvPr id="4" name="Group 3">
            <a:extLst>
              <a:ext uri="{FF2B5EF4-FFF2-40B4-BE49-F238E27FC236}">
                <a16:creationId xmlns:a16="http://schemas.microsoft.com/office/drawing/2014/main" id="{23D1B926-9F35-45E0-BCE9-FCEEDAD82937}"/>
              </a:ext>
            </a:extLst>
          </p:cNvPr>
          <p:cNvGrpSpPr/>
          <p:nvPr/>
        </p:nvGrpSpPr>
        <p:grpSpPr>
          <a:xfrm>
            <a:off x="6172638" y="604739"/>
            <a:ext cx="5337332" cy="568824"/>
            <a:chOff x="6552901" y="3568531"/>
            <a:chExt cx="5337332" cy="568824"/>
          </a:xfrm>
        </p:grpSpPr>
        <p:sp>
          <p:nvSpPr>
            <p:cNvPr id="10" name="TextBox 9">
              <a:extLst>
                <a:ext uri="{FF2B5EF4-FFF2-40B4-BE49-F238E27FC236}">
                  <a16:creationId xmlns:a16="http://schemas.microsoft.com/office/drawing/2014/main" id="{2C09BA90-CDAF-4F09-B14E-30D9B2E72534}"/>
                </a:ext>
              </a:extLst>
            </p:cNvPr>
            <p:cNvSpPr txBox="1"/>
            <p:nvPr/>
          </p:nvSpPr>
          <p:spPr>
            <a:xfrm>
              <a:off x="8452859" y="3668269"/>
              <a:ext cx="3340708" cy="369332"/>
            </a:xfrm>
            <a:prstGeom prst="rect">
              <a:avLst/>
            </a:prstGeom>
            <a:noFill/>
          </p:spPr>
          <p:txBody>
            <a:bodyPr wrap="square">
              <a:spAutoFit/>
            </a:bodyPr>
            <a:lstStyle/>
            <a:p>
              <a:r>
                <a:rPr lang="en-GB" sz="1800" b="1" dirty="0">
                  <a:latin typeface="Tajawal" panose="00000500000000000000" pitchFamily="2" charset="-78"/>
                  <a:cs typeface="Tajawal" panose="00000500000000000000" pitchFamily="2" charset="-78"/>
                </a:rPr>
                <a:t>ARDUINO MEGA</a:t>
              </a:r>
              <a:r>
                <a:rPr lang="ar-SY" sz="1800" b="1" dirty="0">
                  <a:latin typeface="Tajawal" panose="00000500000000000000" pitchFamily="2" charset="-78"/>
                  <a:cs typeface="Tajawal" panose="00000500000000000000" pitchFamily="2" charset="-78"/>
                </a:rPr>
                <a:t> :</a:t>
              </a:r>
            </a:p>
          </p:txBody>
        </p:sp>
        <p:grpSp>
          <p:nvGrpSpPr>
            <p:cNvPr id="11" name="Google Shape;1158;p62">
              <a:extLst>
                <a:ext uri="{FF2B5EF4-FFF2-40B4-BE49-F238E27FC236}">
                  <a16:creationId xmlns:a16="http://schemas.microsoft.com/office/drawing/2014/main" id="{00FB968C-4012-414B-BBEA-4D6A53CAC4E7}"/>
                </a:ext>
              </a:extLst>
            </p:cNvPr>
            <p:cNvGrpSpPr/>
            <p:nvPr/>
          </p:nvGrpSpPr>
          <p:grpSpPr>
            <a:xfrm flipH="1">
              <a:off x="6552901" y="3568531"/>
              <a:ext cx="5337332" cy="568824"/>
              <a:chOff x="6336019" y="3733725"/>
              <a:chExt cx="2566206" cy="351310"/>
            </a:xfrm>
          </p:grpSpPr>
          <p:sp>
            <p:nvSpPr>
              <p:cNvPr id="12" name="Google Shape;1159;p62">
                <a:extLst>
                  <a:ext uri="{FF2B5EF4-FFF2-40B4-BE49-F238E27FC236}">
                    <a16:creationId xmlns:a16="http://schemas.microsoft.com/office/drawing/2014/main" id="{93394111-E6A3-4023-B131-D5F0D28D3D5C}"/>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60;p62">
                <a:extLst>
                  <a:ext uri="{FF2B5EF4-FFF2-40B4-BE49-F238E27FC236}">
                    <a16:creationId xmlns:a16="http://schemas.microsoft.com/office/drawing/2014/main" id="{ECBBD107-DBDF-47C0-966D-A69F53DE091A}"/>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61;p62">
                <a:extLst>
                  <a:ext uri="{FF2B5EF4-FFF2-40B4-BE49-F238E27FC236}">
                    <a16:creationId xmlns:a16="http://schemas.microsoft.com/office/drawing/2014/main" id="{FEBAB81D-3B05-4B3B-A20F-E45936E60B43}"/>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62;p62">
                <a:extLst>
                  <a:ext uri="{FF2B5EF4-FFF2-40B4-BE49-F238E27FC236}">
                    <a16:creationId xmlns:a16="http://schemas.microsoft.com/office/drawing/2014/main" id="{268DB06C-4BDD-4BE1-983F-839874284C03}"/>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TextBox 15">
            <a:extLst>
              <a:ext uri="{FF2B5EF4-FFF2-40B4-BE49-F238E27FC236}">
                <a16:creationId xmlns:a16="http://schemas.microsoft.com/office/drawing/2014/main" id="{FECCCE3A-4EAC-4E0B-ABCA-BFBF7E53D37E}"/>
              </a:ext>
            </a:extLst>
          </p:cNvPr>
          <p:cNvSpPr txBox="1"/>
          <p:nvPr/>
        </p:nvSpPr>
        <p:spPr>
          <a:xfrm>
            <a:off x="5519936" y="4074765"/>
            <a:ext cx="6096000" cy="923330"/>
          </a:xfrm>
          <a:prstGeom prst="rect">
            <a:avLst/>
          </a:prstGeom>
          <a:noFill/>
        </p:spPr>
        <p:txBody>
          <a:bodyPr wrap="square">
            <a:spAutoFit/>
          </a:bodyPr>
          <a:lstStyle/>
          <a:p>
            <a:r>
              <a:rPr lang="ar-SY" sz="1800" dirty="0">
                <a:latin typeface="Tajawal" panose="00000500000000000000" pitchFamily="2" charset="-78"/>
                <a:cs typeface="Tajawal" panose="00000500000000000000" pitchFamily="2" charset="-78"/>
              </a:rPr>
              <a:t>تستخدم للمشاريع الانتاجية مع ضرورة قراءة بارامترات على الحاسب </a:t>
            </a:r>
          </a:p>
          <a:p>
            <a:endParaRPr lang="ar-SY" sz="1800" b="1" dirty="0">
              <a:latin typeface="Tajawal" panose="00000500000000000000" pitchFamily="2" charset="-78"/>
              <a:cs typeface="Tajawal" panose="00000500000000000000" pitchFamily="2" charset="-78"/>
            </a:endParaRPr>
          </a:p>
        </p:txBody>
      </p:sp>
      <p:grpSp>
        <p:nvGrpSpPr>
          <p:cNvPr id="17" name="Group 16">
            <a:extLst>
              <a:ext uri="{FF2B5EF4-FFF2-40B4-BE49-F238E27FC236}">
                <a16:creationId xmlns:a16="http://schemas.microsoft.com/office/drawing/2014/main" id="{E0AF5FE3-168E-4A3B-B902-F98DEB1D1482}"/>
              </a:ext>
            </a:extLst>
          </p:cNvPr>
          <p:cNvGrpSpPr/>
          <p:nvPr/>
        </p:nvGrpSpPr>
        <p:grpSpPr>
          <a:xfrm>
            <a:off x="6278604" y="3203848"/>
            <a:ext cx="5337332" cy="568824"/>
            <a:chOff x="6552901" y="3568531"/>
            <a:chExt cx="5337332" cy="568824"/>
          </a:xfrm>
        </p:grpSpPr>
        <p:sp>
          <p:nvSpPr>
            <p:cNvPr id="18" name="TextBox 17">
              <a:extLst>
                <a:ext uri="{FF2B5EF4-FFF2-40B4-BE49-F238E27FC236}">
                  <a16:creationId xmlns:a16="http://schemas.microsoft.com/office/drawing/2014/main" id="{AD021B25-77F6-48AC-A3BE-78AA888F2C69}"/>
                </a:ext>
              </a:extLst>
            </p:cNvPr>
            <p:cNvSpPr txBox="1"/>
            <p:nvPr/>
          </p:nvSpPr>
          <p:spPr>
            <a:xfrm>
              <a:off x="8452859" y="3668269"/>
              <a:ext cx="3340708" cy="369332"/>
            </a:xfrm>
            <a:prstGeom prst="rect">
              <a:avLst/>
            </a:prstGeom>
            <a:noFill/>
          </p:spPr>
          <p:txBody>
            <a:bodyPr wrap="square">
              <a:spAutoFit/>
            </a:bodyPr>
            <a:lstStyle/>
            <a:p>
              <a:r>
                <a:rPr lang="en-GB" sz="1800" b="1" dirty="0">
                  <a:latin typeface="Tajawal" panose="00000500000000000000" pitchFamily="2" charset="-78"/>
                  <a:cs typeface="Tajawal" panose="00000500000000000000" pitchFamily="2" charset="-78"/>
                </a:rPr>
                <a:t>: Arduino Nano</a:t>
              </a:r>
              <a:endParaRPr lang="ar-SY" sz="1800" b="1" dirty="0">
                <a:latin typeface="Tajawal" panose="00000500000000000000" pitchFamily="2" charset="-78"/>
                <a:cs typeface="Tajawal" panose="00000500000000000000" pitchFamily="2" charset="-78"/>
              </a:endParaRPr>
            </a:p>
          </p:txBody>
        </p:sp>
        <p:grpSp>
          <p:nvGrpSpPr>
            <p:cNvPr id="19" name="Google Shape;1158;p62">
              <a:extLst>
                <a:ext uri="{FF2B5EF4-FFF2-40B4-BE49-F238E27FC236}">
                  <a16:creationId xmlns:a16="http://schemas.microsoft.com/office/drawing/2014/main" id="{8AE2C7A8-4ECB-47AA-9470-DE2B8CEFAE9B}"/>
                </a:ext>
              </a:extLst>
            </p:cNvPr>
            <p:cNvGrpSpPr/>
            <p:nvPr/>
          </p:nvGrpSpPr>
          <p:grpSpPr>
            <a:xfrm flipH="1">
              <a:off x="6552901" y="3568531"/>
              <a:ext cx="5337332" cy="568824"/>
              <a:chOff x="6336019" y="3733725"/>
              <a:chExt cx="2566206" cy="351310"/>
            </a:xfrm>
          </p:grpSpPr>
          <p:sp>
            <p:nvSpPr>
              <p:cNvPr id="20" name="Google Shape;1159;p62">
                <a:extLst>
                  <a:ext uri="{FF2B5EF4-FFF2-40B4-BE49-F238E27FC236}">
                    <a16:creationId xmlns:a16="http://schemas.microsoft.com/office/drawing/2014/main" id="{1852571B-D52D-4C5D-A4BE-5F504DCA2BBB}"/>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60;p62">
                <a:extLst>
                  <a:ext uri="{FF2B5EF4-FFF2-40B4-BE49-F238E27FC236}">
                    <a16:creationId xmlns:a16="http://schemas.microsoft.com/office/drawing/2014/main" id="{4F53A37D-B97E-4DD0-8B01-EB7BD34E4335}"/>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61;p62">
                <a:extLst>
                  <a:ext uri="{FF2B5EF4-FFF2-40B4-BE49-F238E27FC236}">
                    <a16:creationId xmlns:a16="http://schemas.microsoft.com/office/drawing/2014/main" id="{88C7F16F-403F-4043-8354-C63851C913A4}"/>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62;p62">
                <a:extLst>
                  <a:ext uri="{FF2B5EF4-FFF2-40B4-BE49-F238E27FC236}">
                    <a16:creationId xmlns:a16="http://schemas.microsoft.com/office/drawing/2014/main" id="{1E0AA685-94F7-45C2-8A28-9BD8CD3CF7C1}"/>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 name="TextBox 23">
            <a:extLst>
              <a:ext uri="{FF2B5EF4-FFF2-40B4-BE49-F238E27FC236}">
                <a16:creationId xmlns:a16="http://schemas.microsoft.com/office/drawing/2014/main" id="{E4D372EE-003C-43EC-8D94-1345C49751F0}"/>
              </a:ext>
            </a:extLst>
          </p:cNvPr>
          <p:cNvSpPr txBox="1"/>
          <p:nvPr/>
        </p:nvSpPr>
        <p:spPr>
          <a:xfrm>
            <a:off x="5625902" y="6673874"/>
            <a:ext cx="6096000" cy="2031325"/>
          </a:xfrm>
          <a:prstGeom prst="rect">
            <a:avLst/>
          </a:prstGeom>
          <a:noFill/>
        </p:spPr>
        <p:txBody>
          <a:bodyPr wrap="square">
            <a:spAutoFit/>
          </a:bodyPr>
          <a:lstStyle/>
          <a:p>
            <a:r>
              <a:rPr lang="en-GB" sz="1800" dirty="0">
                <a:latin typeface="Tajawal" panose="00000500000000000000" pitchFamily="2" charset="-78"/>
                <a:cs typeface="Tajawal" panose="00000500000000000000" pitchFamily="2" charset="-78"/>
              </a:rPr>
              <a:t>Lily Pad</a:t>
            </a:r>
            <a:r>
              <a:rPr lang="ar-SY" sz="1800" dirty="0">
                <a:latin typeface="Tajawal" panose="00000500000000000000" pitchFamily="2" charset="-78"/>
                <a:cs typeface="Tajawal" panose="00000500000000000000" pitchFamily="2" charset="-78"/>
              </a:rPr>
              <a:t>هي تقنية يمكن ارتداؤها تم تطويرها بواسطة </a:t>
            </a:r>
            <a:r>
              <a:rPr lang="en-GB" sz="1800" dirty="0">
                <a:latin typeface="Tajawal" panose="00000500000000000000" pitchFamily="2" charset="-78"/>
                <a:cs typeface="Tajawal" panose="00000500000000000000" pitchFamily="2" charset="-78"/>
              </a:rPr>
              <a:t> Leah </a:t>
            </a:r>
            <a:r>
              <a:rPr lang="en-GB" sz="1800" dirty="0" err="1">
                <a:solidFill>
                  <a:prstClr val="black"/>
                </a:solidFill>
                <a:latin typeface="Tajawal" panose="00000500000000000000" pitchFamily="2" charset="-78"/>
                <a:cs typeface="Tajawal" panose="00000500000000000000" pitchFamily="2" charset="-78"/>
              </a:rPr>
              <a:t>Buechley</a:t>
            </a:r>
            <a:r>
              <a:rPr lang="en-GB" sz="1800" dirty="0">
                <a:latin typeface="Tajawal" panose="00000500000000000000" pitchFamily="2" charset="-78"/>
                <a:cs typeface="Tajawal" panose="00000500000000000000" pitchFamily="2" charset="-78"/>
              </a:rPr>
              <a:t> </a:t>
            </a:r>
            <a:r>
              <a:rPr lang="ar-SY" sz="1800" dirty="0">
                <a:latin typeface="Tajawal" panose="00000500000000000000" pitchFamily="2" charset="-78"/>
                <a:cs typeface="Tajawal" panose="00000500000000000000" pitchFamily="2" charset="-78"/>
              </a:rPr>
              <a:t>وتم تصميمها بشكل تعاوني بواسطة </a:t>
            </a:r>
            <a:r>
              <a:rPr lang="en-GB" sz="1800" dirty="0">
                <a:latin typeface="Tajawal" panose="00000500000000000000" pitchFamily="2" charset="-78"/>
                <a:cs typeface="Tajawal" panose="00000500000000000000" pitchFamily="2" charset="-78"/>
              </a:rPr>
              <a:t>Leah </a:t>
            </a:r>
            <a:r>
              <a:rPr lang="ar-SY" sz="1800" dirty="0">
                <a:latin typeface="Tajawal" panose="00000500000000000000" pitchFamily="2" charset="-78"/>
                <a:cs typeface="Tajawal" panose="00000500000000000000" pitchFamily="2" charset="-78"/>
              </a:rPr>
              <a:t>و .</a:t>
            </a:r>
            <a:r>
              <a:rPr lang="en-GB" sz="1800" dirty="0">
                <a:latin typeface="Tajawal" panose="00000500000000000000" pitchFamily="2" charset="-78"/>
                <a:cs typeface="Tajawal" panose="00000500000000000000" pitchFamily="2" charset="-78"/>
              </a:rPr>
              <a:t>Spark Fun</a:t>
            </a:r>
            <a:r>
              <a:rPr lang="ar-SY" sz="1800" dirty="0">
                <a:latin typeface="Tajawal" panose="00000500000000000000" pitchFamily="2" charset="-78"/>
                <a:cs typeface="Tajawal" panose="00000500000000000000" pitchFamily="2" charset="-78"/>
              </a:rPr>
              <a:t> تمتاز بشكلها الرائع وتزود بوسادات ربط كبيرة وظهر مسطح للسماح بخياطتها مع الملابس عبر خيوط موصلة. لدى </a:t>
            </a:r>
            <a:r>
              <a:rPr lang="en-GB" sz="1800" dirty="0">
                <a:latin typeface="Tajawal" panose="00000500000000000000" pitchFamily="2" charset="-78"/>
                <a:cs typeface="Tajawal" panose="00000500000000000000" pitchFamily="2" charset="-78"/>
              </a:rPr>
              <a:t> Lily Pad </a:t>
            </a:r>
            <a:r>
              <a:rPr lang="ar-SY" sz="1800" dirty="0">
                <a:latin typeface="Tajawal" panose="00000500000000000000" pitchFamily="2" charset="-78"/>
                <a:cs typeface="Tajawal" panose="00000500000000000000" pitchFamily="2" charset="-78"/>
              </a:rPr>
              <a:t>أيضا مجموعة خاصة بها من لوحات الإدخال والإخراج والطاقة وأجهزة الاستشعار التي تم تصميمها أيضا خصيصا للمنسوجات الإلكترونية وهي قابلة للغسل.</a:t>
            </a:r>
            <a:endParaRPr lang="ar-SY" sz="1800" b="1" dirty="0">
              <a:latin typeface="Tajawal" panose="00000500000000000000" pitchFamily="2" charset="-78"/>
              <a:cs typeface="Tajawal" panose="00000500000000000000" pitchFamily="2" charset="-78"/>
            </a:endParaRPr>
          </a:p>
        </p:txBody>
      </p:sp>
      <p:grpSp>
        <p:nvGrpSpPr>
          <p:cNvPr id="25" name="Group 24">
            <a:extLst>
              <a:ext uri="{FF2B5EF4-FFF2-40B4-BE49-F238E27FC236}">
                <a16:creationId xmlns:a16="http://schemas.microsoft.com/office/drawing/2014/main" id="{4DFE9773-75A8-4A69-88D0-3C0FB45C58FA}"/>
              </a:ext>
            </a:extLst>
          </p:cNvPr>
          <p:cNvGrpSpPr/>
          <p:nvPr/>
        </p:nvGrpSpPr>
        <p:grpSpPr>
          <a:xfrm>
            <a:off x="6384570" y="5802957"/>
            <a:ext cx="5337332" cy="568824"/>
            <a:chOff x="6552901" y="3568531"/>
            <a:chExt cx="5337332" cy="568824"/>
          </a:xfrm>
        </p:grpSpPr>
        <p:sp>
          <p:nvSpPr>
            <p:cNvPr id="26" name="TextBox 25">
              <a:extLst>
                <a:ext uri="{FF2B5EF4-FFF2-40B4-BE49-F238E27FC236}">
                  <a16:creationId xmlns:a16="http://schemas.microsoft.com/office/drawing/2014/main" id="{699604FE-DAEF-4103-8A24-89C7206C89E4}"/>
                </a:ext>
              </a:extLst>
            </p:cNvPr>
            <p:cNvSpPr txBox="1"/>
            <p:nvPr/>
          </p:nvSpPr>
          <p:spPr>
            <a:xfrm>
              <a:off x="8452859" y="3668269"/>
              <a:ext cx="3340708" cy="369332"/>
            </a:xfrm>
            <a:prstGeom prst="rect">
              <a:avLst/>
            </a:prstGeom>
            <a:noFill/>
          </p:spPr>
          <p:txBody>
            <a:bodyPr wrap="square">
              <a:spAutoFit/>
            </a:bodyPr>
            <a:lstStyle/>
            <a:p>
              <a:r>
                <a:rPr lang="en-GB" sz="1800" b="1" dirty="0">
                  <a:latin typeface="Tajawal" panose="00000500000000000000" pitchFamily="2" charset="-78"/>
                  <a:cs typeface="Tajawal" panose="00000500000000000000" pitchFamily="2" charset="-78"/>
                </a:rPr>
                <a:t>LILYPAD ARDUINO</a:t>
              </a:r>
              <a:r>
                <a:rPr lang="ar-SY" sz="1800" b="1" dirty="0">
                  <a:latin typeface="Tajawal" panose="00000500000000000000" pitchFamily="2" charset="-78"/>
                  <a:cs typeface="Tajawal" panose="00000500000000000000" pitchFamily="2" charset="-78"/>
                </a:rPr>
                <a:t> :</a:t>
              </a:r>
            </a:p>
          </p:txBody>
        </p:sp>
        <p:grpSp>
          <p:nvGrpSpPr>
            <p:cNvPr id="27" name="Google Shape;1158;p62">
              <a:extLst>
                <a:ext uri="{FF2B5EF4-FFF2-40B4-BE49-F238E27FC236}">
                  <a16:creationId xmlns:a16="http://schemas.microsoft.com/office/drawing/2014/main" id="{B803E71A-92AC-4E3C-BCF0-A9B666DE7FB1}"/>
                </a:ext>
              </a:extLst>
            </p:cNvPr>
            <p:cNvGrpSpPr/>
            <p:nvPr/>
          </p:nvGrpSpPr>
          <p:grpSpPr>
            <a:xfrm flipH="1">
              <a:off x="6552901" y="3568531"/>
              <a:ext cx="5337332" cy="568824"/>
              <a:chOff x="6336019" y="3733725"/>
              <a:chExt cx="2566206" cy="351310"/>
            </a:xfrm>
          </p:grpSpPr>
          <p:sp>
            <p:nvSpPr>
              <p:cNvPr id="28" name="Google Shape;1159;p62">
                <a:extLst>
                  <a:ext uri="{FF2B5EF4-FFF2-40B4-BE49-F238E27FC236}">
                    <a16:creationId xmlns:a16="http://schemas.microsoft.com/office/drawing/2014/main" id="{BB6CC18C-9876-4C46-88B2-77B6B7633DB3}"/>
                  </a:ext>
                </a:extLst>
              </p:cNvPr>
              <p:cNvSpPr/>
              <p:nvPr/>
            </p:nvSpPr>
            <p:spPr>
              <a:xfrm>
                <a:off x="6336019" y="3733735"/>
                <a:ext cx="1881300" cy="351300"/>
              </a:xfrm>
              <a:prstGeom prst="homePlate">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60;p62">
                <a:extLst>
                  <a:ext uri="{FF2B5EF4-FFF2-40B4-BE49-F238E27FC236}">
                    <a16:creationId xmlns:a16="http://schemas.microsoft.com/office/drawing/2014/main" id="{6931EB38-2FE4-4EEF-84A3-FE2423A0C16D}"/>
                  </a:ext>
                </a:extLst>
              </p:cNvPr>
              <p:cNvSpPr/>
              <p:nvPr/>
            </p:nvSpPr>
            <p:spPr>
              <a:xfrm>
                <a:off x="80985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61;p62">
                <a:extLst>
                  <a:ext uri="{FF2B5EF4-FFF2-40B4-BE49-F238E27FC236}">
                    <a16:creationId xmlns:a16="http://schemas.microsoft.com/office/drawing/2014/main" id="{2FB1B69A-7766-42AA-A202-4B10ECEC71C2}"/>
                  </a:ext>
                </a:extLst>
              </p:cNvPr>
              <p:cNvSpPr/>
              <p:nvPr/>
            </p:nvSpPr>
            <p:spPr>
              <a:xfrm>
                <a:off x="83271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62;p62">
                <a:extLst>
                  <a:ext uri="{FF2B5EF4-FFF2-40B4-BE49-F238E27FC236}">
                    <a16:creationId xmlns:a16="http://schemas.microsoft.com/office/drawing/2014/main" id="{977F3776-413E-45FE-880A-4C77BFFFA5C7}"/>
                  </a:ext>
                </a:extLst>
              </p:cNvPr>
              <p:cNvSpPr/>
              <p:nvPr/>
            </p:nvSpPr>
            <p:spPr>
              <a:xfrm>
                <a:off x="8555725" y="3733725"/>
                <a:ext cx="346500" cy="351300"/>
              </a:xfrm>
              <a:prstGeom prst="chevron">
                <a:avLst>
                  <a:gd name="adj" fmla="val 50000"/>
                </a:avLst>
              </a:prstGeom>
              <a:noFill/>
              <a:ln w="19050" cap="flat" cmpd="sng">
                <a:solidFill>
                  <a:schemeClr val="tx2">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8196" name="Picture 4" descr="Arduino NANO | Michelangelo Mezzelani">
            <a:extLst>
              <a:ext uri="{FF2B5EF4-FFF2-40B4-BE49-F238E27FC236}">
                <a16:creationId xmlns:a16="http://schemas.microsoft.com/office/drawing/2014/main" id="{7B51642C-9C7F-45FF-9FA7-FA66FD81927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79211" y="3066975"/>
            <a:ext cx="3783987" cy="301005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198" name="Picture 6" descr="Arduino LilyPad ATmega32U4 In Pakistan">
            <a:extLst>
              <a:ext uri="{FF2B5EF4-FFF2-40B4-BE49-F238E27FC236}">
                <a16:creationId xmlns:a16="http://schemas.microsoft.com/office/drawing/2014/main" id="{611C86DA-9FDC-415D-8FE4-E5E9A3C072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1633" y="5503360"/>
            <a:ext cx="4372352" cy="4372352"/>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9384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theme/theme1.xml><?xml version="1.0" encoding="utf-8"?>
<a:theme xmlns:a="http://schemas.openxmlformats.org/drawingml/2006/main" name="نسق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448</TotalTime>
  <Words>1186</Words>
  <Application>Microsoft Office PowerPoint</Application>
  <PresentationFormat>Custom</PresentationFormat>
  <Paragraphs>85</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Roboto</vt:lpstr>
      <vt:lpstr>Tajawal</vt:lpstr>
      <vt:lpstr>Wingdings</vt:lpstr>
      <vt:lpstr>نسق Office</vt:lpstr>
      <vt:lpstr>الجمهورية العربية السورية  جامعة دمشق  كلية الهندسة الميكانيكية والكهربائية  المعهد التقاني للحاسوب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فراس الصعيو</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الجمهورية العربية السورية  جامعة دمشق  كلية الهندسة الميكانيكية والكهربائية  المعهد التقاني للحاسوب</dc:title>
  <dc:creator>lenovo</dc:creator>
  <cp:lastModifiedBy>sandy ali basha</cp:lastModifiedBy>
  <cp:revision>38</cp:revision>
  <dcterms:created xsi:type="dcterms:W3CDTF">2020-12-06T18:53:50Z</dcterms:created>
  <dcterms:modified xsi:type="dcterms:W3CDTF">2021-07-09T13:47:13Z</dcterms:modified>
</cp:coreProperties>
</file>

<file path=docProps/thumbnail.jpeg>
</file>